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263" r:id="rId3"/>
    <p:sldId id="313" r:id="rId4"/>
    <p:sldId id="260" r:id="rId5"/>
    <p:sldId id="261" r:id="rId6"/>
    <p:sldId id="262" r:id="rId7"/>
    <p:sldId id="314" r:id="rId8"/>
    <p:sldId id="264" r:id="rId9"/>
    <p:sldId id="265" r:id="rId10"/>
    <p:sldId id="266" r:id="rId11"/>
    <p:sldId id="267" r:id="rId12"/>
    <p:sldId id="268" r:id="rId13"/>
    <p:sldId id="269" r:id="rId14"/>
    <p:sldId id="270" r:id="rId15"/>
    <p:sldId id="271" r:id="rId16"/>
    <p:sldId id="272" r:id="rId17"/>
    <p:sldId id="273" r:id="rId18"/>
    <p:sldId id="315" r:id="rId19"/>
    <p:sldId id="277" r:id="rId20"/>
    <p:sldId id="278" r:id="rId21"/>
    <p:sldId id="279" r:id="rId22"/>
    <p:sldId id="281" r:id="rId23"/>
    <p:sldId id="282" r:id="rId24"/>
    <p:sldId id="283" r:id="rId25"/>
    <p:sldId id="284" r:id="rId26"/>
    <p:sldId id="285" r:id="rId27"/>
    <p:sldId id="316" r:id="rId28"/>
    <p:sldId id="317" r:id="rId29"/>
    <p:sldId id="288" r:id="rId30"/>
    <p:sldId id="290" r:id="rId31"/>
    <p:sldId id="291" r:id="rId32"/>
    <p:sldId id="292" r:id="rId33"/>
    <p:sldId id="293" r:id="rId34"/>
    <p:sldId id="294" r:id="rId35"/>
    <p:sldId id="322" r:id="rId36"/>
    <p:sldId id="297" r:id="rId37"/>
    <p:sldId id="298" r:id="rId38"/>
    <p:sldId id="319" r:id="rId39"/>
    <p:sldId id="300" r:id="rId40"/>
    <p:sldId id="301" r:id="rId41"/>
    <p:sldId id="302" r:id="rId42"/>
    <p:sldId id="320" r:id="rId43"/>
    <p:sldId id="304" r:id="rId44"/>
    <p:sldId id="305" r:id="rId45"/>
    <p:sldId id="306" r:id="rId46"/>
    <p:sldId id="307" r:id="rId47"/>
    <p:sldId id="308" r:id="rId48"/>
    <p:sldId id="309" r:id="rId49"/>
    <p:sldId id="323" r:id="rId50"/>
    <p:sldId id="311" r:id="rId51"/>
    <p:sldId id="312" r:id="rId52"/>
    <p:sldId id="321" r:id="rId53"/>
  </p:sldIdLst>
  <p:sldSz cx="12192000" cy="6858000"/>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0913"/>
    <a:srgbClr val="904F4E"/>
    <a:srgbClr val="B6BCDF"/>
    <a:srgbClr val="D7D7D7"/>
    <a:srgbClr val="CCD7DF"/>
    <a:srgbClr val="598CD0"/>
    <a:srgbClr val="668CD0"/>
    <a:srgbClr val="A0AFFB"/>
    <a:srgbClr val="D2D0FF"/>
    <a:srgbClr val="C6EC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405"/>
  </p:normalViewPr>
  <p:slideViewPr>
    <p:cSldViewPr snapToGrid="0" snapToObjects="1">
      <p:cViewPr>
        <p:scale>
          <a:sx n="66" d="100"/>
          <a:sy n="66" d="100"/>
        </p:scale>
        <p:origin x="79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E805D8-29AB-47A7-8B7D-C89232F10B79}" type="doc">
      <dgm:prSet loTypeId="urn:microsoft.com/office/officeart/2005/8/layout/radial6" loCatId="cycle" qsTypeId="urn:microsoft.com/office/officeart/2005/8/quickstyle/simple5" qsCatId="simple" csTypeId="urn:microsoft.com/office/officeart/2005/8/colors/colorful5" csCatId="colorful" phldr="1"/>
      <dgm:spPr/>
      <dgm:t>
        <a:bodyPr/>
        <a:lstStyle/>
        <a:p>
          <a:endParaRPr lang="tr-TR"/>
        </a:p>
      </dgm:t>
    </dgm:pt>
    <dgm:pt modelId="{BA208055-421C-4C52-B14E-68044FD9ACB5}">
      <dgm:prSet phldrT="[Metin]" custT="1"/>
      <dgm:spPr/>
      <dgm:t>
        <a:bodyPr/>
        <a:lstStyle/>
        <a:p>
          <a:r>
            <a:rPr lang="ar-SY" sz="2400" b="1" dirty="0">
              <a:solidFill>
                <a:schemeClr val="bg1"/>
              </a:solidFill>
              <a:latin typeface="Calibri"/>
              <a:cs typeface="Calibri"/>
            </a:rPr>
            <a:t>الإصابة</a:t>
          </a:r>
          <a:endParaRPr lang="tr-TR" sz="1800" b="1" dirty="0">
            <a:latin typeface="+mj-lt"/>
            <a:cs typeface="Arial" panose="020B0604020202020204" pitchFamily="34" charset="0"/>
          </a:endParaRPr>
        </a:p>
      </dgm:t>
    </dgm:pt>
    <dgm:pt modelId="{459E06D3-3352-4437-9CBF-DBC11298B0A9}" type="parTrans" cxnId="{4A0E80A5-C539-48FE-B38B-D634FBCBF14A}">
      <dgm:prSet/>
      <dgm:spPr/>
      <dgm:t>
        <a:bodyPr/>
        <a:lstStyle/>
        <a:p>
          <a:endParaRPr lang="tr-TR">
            <a:solidFill>
              <a:schemeClr val="tx1"/>
            </a:solidFill>
          </a:endParaRPr>
        </a:p>
      </dgm:t>
    </dgm:pt>
    <dgm:pt modelId="{E3DE178C-6E91-47C1-B075-D3B284DFBE55}" type="sibTrans" cxnId="{4A0E80A5-C539-48FE-B38B-D634FBCBF14A}">
      <dgm:prSet/>
      <dgm:spPr/>
      <dgm:t>
        <a:bodyPr/>
        <a:lstStyle/>
        <a:p>
          <a:endParaRPr lang="tr-TR">
            <a:solidFill>
              <a:schemeClr val="tx1"/>
            </a:solidFill>
          </a:endParaRPr>
        </a:p>
      </dgm:t>
    </dgm:pt>
    <dgm:pt modelId="{370B72EA-2DB1-443A-B6D1-BFC74DE3A7CC}">
      <dgm:prSet phldrT="[Metin]" custT="1"/>
      <dgm:spPr/>
      <dgm:t>
        <a:bodyPr/>
        <a:lstStyle/>
        <a:p>
          <a:r>
            <a:rPr lang="ar-SY" sz="2000" b="1" dirty="0">
              <a:solidFill>
                <a:schemeClr val="bg1"/>
              </a:solidFill>
              <a:latin typeface="Calibri"/>
              <a:cs typeface="Calibri"/>
            </a:rPr>
            <a:t>المدرسة</a:t>
          </a:r>
          <a:endParaRPr lang="tr-TR" sz="2000" b="1" dirty="0">
            <a:solidFill>
              <a:schemeClr val="bg1"/>
            </a:solidFill>
          </a:endParaRPr>
        </a:p>
      </dgm:t>
    </dgm:pt>
    <dgm:pt modelId="{A38D3846-8ECA-4808-93EC-85A54274156D}" type="parTrans" cxnId="{28A043DE-1DCB-4197-8CB7-AAC501973B8D}">
      <dgm:prSet/>
      <dgm:spPr/>
      <dgm:t>
        <a:bodyPr/>
        <a:lstStyle/>
        <a:p>
          <a:endParaRPr lang="tr-TR">
            <a:solidFill>
              <a:schemeClr val="tx1"/>
            </a:solidFill>
          </a:endParaRPr>
        </a:p>
      </dgm:t>
    </dgm:pt>
    <dgm:pt modelId="{90C56305-E937-4C59-B623-AD24EB429C8A}" type="sibTrans" cxnId="{28A043DE-1DCB-4197-8CB7-AAC501973B8D}">
      <dgm:prSet/>
      <dgm:spPr/>
      <dgm:t>
        <a:bodyPr/>
        <a:lstStyle/>
        <a:p>
          <a:endParaRPr lang="tr-TR">
            <a:solidFill>
              <a:schemeClr val="tx1"/>
            </a:solidFill>
          </a:endParaRPr>
        </a:p>
      </dgm:t>
    </dgm:pt>
    <dgm:pt modelId="{FA503891-5F3B-4D5D-AAB6-3BE3C36488D7}">
      <dgm:prSet phldrT="[Metin]" custT="1"/>
      <dgm:spPr/>
      <dgm:t>
        <a:bodyPr/>
        <a:lstStyle/>
        <a:p>
          <a:r>
            <a:rPr lang="ar-SY" sz="2000" b="1" dirty="0">
              <a:solidFill>
                <a:schemeClr val="bg1"/>
              </a:solidFill>
              <a:latin typeface="Calibri"/>
              <a:cs typeface="Calibri"/>
            </a:rPr>
            <a:t>الشارع، الحي</a:t>
          </a:r>
          <a:endParaRPr lang="tr-TR" sz="2000" b="1" dirty="0"/>
        </a:p>
      </dgm:t>
    </dgm:pt>
    <dgm:pt modelId="{621EA368-5DAC-475E-924E-CF6E00AFF762}" type="parTrans" cxnId="{5844ADF4-7980-44D5-99EB-3D04A4C74DE3}">
      <dgm:prSet/>
      <dgm:spPr/>
      <dgm:t>
        <a:bodyPr/>
        <a:lstStyle/>
        <a:p>
          <a:endParaRPr lang="tr-TR">
            <a:solidFill>
              <a:schemeClr val="tx1"/>
            </a:solidFill>
          </a:endParaRPr>
        </a:p>
      </dgm:t>
    </dgm:pt>
    <dgm:pt modelId="{F9BDA262-4A6E-43D5-BCD7-8D35691BA6E8}" type="sibTrans" cxnId="{5844ADF4-7980-44D5-99EB-3D04A4C74DE3}">
      <dgm:prSet/>
      <dgm:spPr/>
      <dgm:t>
        <a:bodyPr/>
        <a:lstStyle/>
        <a:p>
          <a:endParaRPr lang="tr-TR">
            <a:solidFill>
              <a:schemeClr val="tx1"/>
            </a:solidFill>
          </a:endParaRPr>
        </a:p>
      </dgm:t>
    </dgm:pt>
    <dgm:pt modelId="{928745D5-65FB-478C-9AAA-79F974239577}">
      <dgm:prSet phldrT="[Metin]" custT="1"/>
      <dgm:spPr/>
      <dgm:t>
        <a:bodyPr/>
        <a:lstStyle/>
        <a:p>
          <a:pPr rtl="1"/>
          <a:r>
            <a:rPr lang="ar-SY" sz="1800" b="1" dirty="0">
              <a:solidFill>
                <a:schemeClr val="bg1"/>
              </a:solidFill>
              <a:latin typeface="Calibri"/>
              <a:cs typeface="Calibri"/>
            </a:rPr>
            <a:t>المنزل</a:t>
          </a:r>
          <a:endParaRPr lang="tr-TR" sz="1800" b="1" dirty="0">
            <a:solidFill>
              <a:schemeClr val="bg1"/>
            </a:solidFill>
            <a:latin typeface="Calibri"/>
            <a:cs typeface="Calibri"/>
          </a:endParaRPr>
        </a:p>
        <a:p>
          <a:pPr rtl="1"/>
          <a:r>
            <a:rPr lang="ar-SY" sz="1800" b="1" dirty="0">
              <a:solidFill>
                <a:schemeClr val="bg1"/>
              </a:solidFill>
              <a:latin typeface="Calibri"/>
              <a:cs typeface="Calibri"/>
            </a:rPr>
            <a:t>(الصالون، المطبخ، الحديقة، غرفة النوم، الشرفة، الحمام، المرآب)</a:t>
          </a:r>
          <a:endParaRPr lang="tr-TR" sz="1800" b="0" dirty="0"/>
        </a:p>
      </dgm:t>
    </dgm:pt>
    <dgm:pt modelId="{1628A5C1-AF1E-43EB-8B8D-58E43ACF72F1}" type="parTrans" cxnId="{59680D51-9530-425C-B56E-B7DFDF447D82}">
      <dgm:prSet/>
      <dgm:spPr/>
      <dgm:t>
        <a:bodyPr/>
        <a:lstStyle/>
        <a:p>
          <a:endParaRPr lang="tr-TR">
            <a:solidFill>
              <a:schemeClr val="tx1"/>
            </a:solidFill>
          </a:endParaRPr>
        </a:p>
      </dgm:t>
    </dgm:pt>
    <dgm:pt modelId="{0B9DC36A-FCE1-40F5-B5D5-715231F4A749}" type="sibTrans" cxnId="{59680D51-9530-425C-B56E-B7DFDF447D82}">
      <dgm:prSet/>
      <dgm:spPr/>
      <dgm:t>
        <a:bodyPr/>
        <a:lstStyle/>
        <a:p>
          <a:endParaRPr lang="tr-TR">
            <a:solidFill>
              <a:schemeClr val="tx1"/>
            </a:solidFill>
          </a:endParaRPr>
        </a:p>
      </dgm:t>
    </dgm:pt>
    <dgm:pt modelId="{5D8B0436-6A07-41AF-9980-ADB70CB705AE}">
      <dgm:prSet phldrT="[Metin]" custT="1"/>
      <dgm:spPr/>
      <dgm:t>
        <a:bodyPr/>
        <a:lstStyle/>
        <a:p>
          <a:r>
            <a:rPr lang="ar-SY" sz="1800" b="1" dirty="0">
              <a:solidFill>
                <a:schemeClr val="bg1"/>
              </a:solidFill>
              <a:latin typeface="Calibri"/>
              <a:cs typeface="Calibri"/>
            </a:rPr>
            <a:t>المرآب، مكان ممارسة الرياضة</a:t>
          </a:r>
          <a:endParaRPr lang="tr-TR" sz="1800" b="1" dirty="0"/>
        </a:p>
      </dgm:t>
    </dgm:pt>
    <dgm:pt modelId="{B9310AA1-CEAF-4162-9E2D-52B53D8C3374}" type="parTrans" cxnId="{9A558F77-B8D6-4FCF-9EC7-182867105CA0}">
      <dgm:prSet/>
      <dgm:spPr/>
      <dgm:t>
        <a:bodyPr/>
        <a:lstStyle/>
        <a:p>
          <a:endParaRPr lang="tr-TR">
            <a:solidFill>
              <a:schemeClr val="tx1"/>
            </a:solidFill>
          </a:endParaRPr>
        </a:p>
      </dgm:t>
    </dgm:pt>
    <dgm:pt modelId="{92E0743D-A216-4453-BE70-E09EAF84EE37}" type="sibTrans" cxnId="{9A558F77-B8D6-4FCF-9EC7-182867105CA0}">
      <dgm:prSet/>
      <dgm:spPr/>
      <dgm:t>
        <a:bodyPr/>
        <a:lstStyle/>
        <a:p>
          <a:endParaRPr lang="tr-TR">
            <a:solidFill>
              <a:schemeClr val="tx1"/>
            </a:solidFill>
          </a:endParaRPr>
        </a:p>
      </dgm:t>
    </dgm:pt>
    <dgm:pt modelId="{B0892CFE-6910-4916-9C9C-18821179D65D}">
      <dgm:prSet phldrT="[Metin]" custT="1"/>
      <dgm:spPr/>
      <dgm:t>
        <a:bodyPr/>
        <a:lstStyle/>
        <a:p>
          <a:pPr rtl="1"/>
          <a:r>
            <a:rPr lang="ar-SY" sz="1800" b="1" dirty="0">
              <a:solidFill>
                <a:schemeClr val="bg1"/>
              </a:solidFill>
              <a:latin typeface="Calibri"/>
              <a:cs typeface="Calibri"/>
            </a:rPr>
            <a:t>بالقرب من الماء</a:t>
          </a:r>
          <a:br>
            <a:rPr lang="ar-SY" sz="1800" b="1" dirty="0">
              <a:solidFill>
                <a:schemeClr val="bg1"/>
              </a:solidFill>
              <a:latin typeface="Calibri"/>
              <a:cs typeface="Calibri"/>
            </a:rPr>
          </a:br>
          <a:r>
            <a:rPr lang="ar-SY" sz="1800" b="1" dirty="0">
              <a:solidFill>
                <a:schemeClr val="bg1"/>
              </a:solidFill>
              <a:latin typeface="Calibri"/>
              <a:cs typeface="Calibri"/>
            </a:rPr>
            <a:t>(بحر، مسبح)</a:t>
          </a:r>
          <a:endParaRPr lang="tr-TR" sz="1400" b="1" dirty="0"/>
        </a:p>
      </dgm:t>
    </dgm:pt>
    <dgm:pt modelId="{0935573F-E482-4B38-8B32-8744C820A134}" type="parTrans" cxnId="{3DABD6E9-6C21-40B1-BE48-241D4F2C4994}">
      <dgm:prSet/>
      <dgm:spPr/>
      <dgm:t>
        <a:bodyPr/>
        <a:lstStyle/>
        <a:p>
          <a:endParaRPr lang="tr-TR">
            <a:solidFill>
              <a:schemeClr val="tx1"/>
            </a:solidFill>
          </a:endParaRPr>
        </a:p>
      </dgm:t>
    </dgm:pt>
    <dgm:pt modelId="{8D3C89E2-72B7-493F-8E0C-F358343DF777}" type="sibTrans" cxnId="{3DABD6E9-6C21-40B1-BE48-241D4F2C4994}">
      <dgm:prSet/>
      <dgm:spPr/>
      <dgm:t>
        <a:bodyPr/>
        <a:lstStyle/>
        <a:p>
          <a:endParaRPr lang="tr-TR">
            <a:solidFill>
              <a:schemeClr val="tx1"/>
            </a:solidFill>
          </a:endParaRPr>
        </a:p>
      </dgm:t>
    </dgm:pt>
    <dgm:pt modelId="{36437CEE-0E89-4D30-A616-11FE4D886056}">
      <dgm:prSet phldrT="[Metin]" custT="1"/>
      <dgm:spPr/>
      <dgm:t>
        <a:bodyPr/>
        <a:lstStyle/>
        <a:p>
          <a:r>
            <a:rPr lang="ar-SY" sz="2000" b="1" dirty="0">
              <a:solidFill>
                <a:schemeClr val="bg1"/>
              </a:solidFill>
              <a:latin typeface="Calibri"/>
              <a:cs typeface="Calibri"/>
            </a:rPr>
            <a:t>منطقة الزراعة</a:t>
          </a:r>
          <a:endParaRPr lang="tr-TR" sz="2000" b="1" dirty="0"/>
        </a:p>
      </dgm:t>
    </dgm:pt>
    <dgm:pt modelId="{EC81A086-2AE0-4886-A80A-8BBB32D92455}" type="parTrans" cxnId="{AFA6086F-7E4C-4D91-ACFD-AA94AD85351B}">
      <dgm:prSet/>
      <dgm:spPr/>
      <dgm:t>
        <a:bodyPr/>
        <a:lstStyle/>
        <a:p>
          <a:endParaRPr lang="tr-TR">
            <a:solidFill>
              <a:schemeClr val="tx1"/>
            </a:solidFill>
          </a:endParaRPr>
        </a:p>
      </dgm:t>
    </dgm:pt>
    <dgm:pt modelId="{E2B19E3E-A6CF-4E4A-951B-4B1A612E3D73}" type="sibTrans" cxnId="{AFA6086F-7E4C-4D91-ACFD-AA94AD85351B}">
      <dgm:prSet/>
      <dgm:spPr/>
      <dgm:t>
        <a:bodyPr/>
        <a:lstStyle/>
        <a:p>
          <a:endParaRPr lang="tr-TR">
            <a:solidFill>
              <a:schemeClr val="tx1"/>
            </a:solidFill>
          </a:endParaRPr>
        </a:p>
      </dgm:t>
    </dgm:pt>
    <dgm:pt modelId="{A00494A2-EEBD-4895-A5D8-E209508B7209}" type="pres">
      <dgm:prSet presAssocID="{70E805D8-29AB-47A7-8B7D-C89232F10B79}" presName="Name0" presStyleCnt="0">
        <dgm:presLayoutVars>
          <dgm:chMax val="1"/>
          <dgm:dir/>
          <dgm:animLvl val="ctr"/>
          <dgm:resizeHandles val="exact"/>
        </dgm:presLayoutVars>
      </dgm:prSet>
      <dgm:spPr/>
    </dgm:pt>
    <dgm:pt modelId="{54BF9BA0-A0FB-414F-9D61-9CBBDCA71CA9}" type="pres">
      <dgm:prSet presAssocID="{BA208055-421C-4C52-B14E-68044FD9ACB5}" presName="centerShape" presStyleLbl="node0" presStyleIdx="0" presStyleCnt="1" custScaleX="177408"/>
      <dgm:spPr/>
    </dgm:pt>
    <dgm:pt modelId="{6D8242B5-6ADE-4A7A-B496-8169EEB18B36}" type="pres">
      <dgm:prSet presAssocID="{370B72EA-2DB1-443A-B6D1-BFC74DE3A7CC}" presName="node" presStyleLbl="node1" presStyleIdx="0" presStyleCnt="6" custScaleX="151357" custRadScaleRad="90821" custRadScaleInc="-4481">
        <dgm:presLayoutVars>
          <dgm:bulletEnabled val="1"/>
        </dgm:presLayoutVars>
      </dgm:prSet>
      <dgm:spPr/>
    </dgm:pt>
    <dgm:pt modelId="{A1EEAE92-7CDF-4850-AC8A-57284A84462A}" type="pres">
      <dgm:prSet presAssocID="{370B72EA-2DB1-443A-B6D1-BFC74DE3A7CC}" presName="dummy" presStyleCnt="0"/>
      <dgm:spPr/>
    </dgm:pt>
    <dgm:pt modelId="{993DE1C8-8457-476A-B084-35CDC75948FC}" type="pres">
      <dgm:prSet presAssocID="{90C56305-E937-4C59-B623-AD24EB429C8A}" presName="sibTrans" presStyleLbl="sibTrans2D1" presStyleIdx="0" presStyleCnt="6"/>
      <dgm:spPr/>
    </dgm:pt>
    <dgm:pt modelId="{199D094D-D9CA-44C5-B7F4-4C32F6045E5A}" type="pres">
      <dgm:prSet presAssocID="{FA503891-5F3B-4D5D-AAB6-3BE3C36488D7}" presName="node" presStyleLbl="node1" presStyleIdx="1" presStyleCnt="6" custScaleX="215513" custRadScaleRad="114024" custRadScaleInc="35401">
        <dgm:presLayoutVars>
          <dgm:bulletEnabled val="1"/>
        </dgm:presLayoutVars>
      </dgm:prSet>
      <dgm:spPr/>
    </dgm:pt>
    <dgm:pt modelId="{E53CF543-91C1-4ED4-9B1B-FB7EB7763F8B}" type="pres">
      <dgm:prSet presAssocID="{FA503891-5F3B-4D5D-AAB6-3BE3C36488D7}" presName="dummy" presStyleCnt="0"/>
      <dgm:spPr/>
    </dgm:pt>
    <dgm:pt modelId="{C05BB062-66C8-478E-AFAD-12785D0F4AA8}" type="pres">
      <dgm:prSet presAssocID="{F9BDA262-4A6E-43D5-BCD7-8D35691BA6E8}" presName="sibTrans" presStyleLbl="sibTrans2D1" presStyleIdx="1" presStyleCnt="6"/>
      <dgm:spPr/>
    </dgm:pt>
    <dgm:pt modelId="{DBEDD675-192C-4C04-AE61-33D523D16E54}" type="pres">
      <dgm:prSet presAssocID="{928745D5-65FB-478C-9AAA-79F974239577}" presName="node" presStyleLbl="node1" presStyleIdx="2" presStyleCnt="6" custScaleX="280745" custScaleY="160110" custRadScaleRad="127984" custRadScaleInc="-14085">
        <dgm:presLayoutVars>
          <dgm:bulletEnabled val="1"/>
        </dgm:presLayoutVars>
      </dgm:prSet>
      <dgm:spPr/>
    </dgm:pt>
    <dgm:pt modelId="{95FA7C56-982B-41D2-9B6F-48309C72F73A}" type="pres">
      <dgm:prSet presAssocID="{928745D5-65FB-478C-9AAA-79F974239577}" presName="dummy" presStyleCnt="0"/>
      <dgm:spPr/>
    </dgm:pt>
    <dgm:pt modelId="{F62074BA-DDA0-4A1D-9B23-601A4799AB2A}" type="pres">
      <dgm:prSet presAssocID="{0B9DC36A-FCE1-40F5-B5D5-715231F4A749}" presName="sibTrans" presStyleLbl="sibTrans2D1" presStyleIdx="2" presStyleCnt="6"/>
      <dgm:spPr/>
    </dgm:pt>
    <dgm:pt modelId="{9DBF51CA-441B-4AAF-AF73-F0C2FE42A197}" type="pres">
      <dgm:prSet presAssocID="{5D8B0436-6A07-41AF-9980-ADB70CB705AE}" presName="node" presStyleLbl="node1" presStyleIdx="3" presStyleCnt="6" custScaleX="213819" custRadScaleRad="98971" custRadScaleInc="22212">
        <dgm:presLayoutVars>
          <dgm:bulletEnabled val="1"/>
        </dgm:presLayoutVars>
      </dgm:prSet>
      <dgm:spPr/>
    </dgm:pt>
    <dgm:pt modelId="{3F1E30D4-F1E2-40EE-BAE1-93D7656CF5FE}" type="pres">
      <dgm:prSet presAssocID="{5D8B0436-6A07-41AF-9980-ADB70CB705AE}" presName="dummy" presStyleCnt="0"/>
      <dgm:spPr/>
    </dgm:pt>
    <dgm:pt modelId="{57B9D2D7-B225-41EA-9EEF-37561935D6F8}" type="pres">
      <dgm:prSet presAssocID="{92E0743D-A216-4453-BE70-E09EAF84EE37}" presName="sibTrans" presStyleLbl="sibTrans2D1" presStyleIdx="3" presStyleCnt="6"/>
      <dgm:spPr/>
    </dgm:pt>
    <dgm:pt modelId="{8AC031A5-C7DC-4DE2-A8CE-0A45EA6E1D92}" type="pres">
      <dgm:prSet presAssocID="{B0892CFE-6910-4916-9C9C-18821179D65D}" presName="node" presStyleLbl="node1" presStyleIdx="4" presStyleCnt="6" custScaleX="228240" custRadScaleRad="112738" custRadScaleInc="33660">
        <dgm:presLayoutVars>
          <dgm:bulletEnabled val="1"/>
        </dgm:presLayoutVars>
      </dgm:prSet>
      <dgm:spPr/>
    </dgm:pt>
    <dgm:pt modelId="{F6161373-ED81-48E6-B588-C5C67922AF23}" type="pres">
      <dgm:prSet presAssocID="{B0892CFE-6910-4916-9C9C-18821179D65D}" presName="dummy" presStyleCnt="0"/>
      <dgm:spPr/>
    </dgm:pt>
    <dgm:pt modelId="{41FAE774-AEEA-482C-AE11-1D8C37CB519E}" type="pres">
      <dgm:prSet presAssocID="{8D3C89E2-72B7-493F-8E0C-F358343DF777}" presName="sibTrans" presStyleLbl="sibTrans2D1" presStyleIdx="4" presStyleCnt="6"/>
      <dgm:spPr/>
    </dgm:pt>
    <dgm:pt modelId="{55AD5F7C-BC3C-4F86-A4C9-CCD107AFDCD6}" type="pres">
      <dgm:prSet presAssocID="{36437CEE-0E89-4D30-A616-11FE4D886056}" presName="node" presStyleLbl="node1" presStyleIdx="5" presStyleCnt="6" custScaleX="240833" custRadScaleRad="105585" custRadScaleInc="-37110">
        <dgm:presLayoutVars>
          <dgm:bulletEnabled val="1"/>
        </dgm:presLayoutVars>
      </dgm:prSet>
      <dgm:spPr/>
    </dgm:pt>
    <dgm:pt modelId="{E6588BAD-7E8A-49E1-9FB9-35E26464D9A5}" type="pres">
      <dgm:prSet presAssocID="{36437CEE-0E89-4D30-A616-11FE4D886056}" presName="dummy" presStyleCnt="0"/>
      <dgm:spPr/>
    </dgm:pt>
    <dgm:pt modelId="{D4FEAD4F-9A6E-48F7-8BF2-C8D603D8C36E}" type="pres">
      <dgm:prSet presAssocID="{E2B19E3E-A6CF-4E4A-951B-4B1A612E3D73}" presName="sibTrans" presStyleLbl="sibTrans2D1" presStyleIdx="5" presStyleCnt="6"/>
      <dgm:spPr/>
    </dgm:pt>
  </dgm:ptLst>
  <dgm:cxnLst>
    <dgm:cxn modelId="{CBD6A601-1708-4621-81BA-1EAF9EDB94BC}" type="presOf" srcId="{928745D5-65FB-478C-9AAA-79F974239577}" destId="{DBEDD675-192C-4C04-AE61-33D523D16E54}" srcOrd="0" destOrd="0" presId="urn:microsoft.com/office/officeart/2005/8/layout/radial6"/>
    <dgm:cxn modelId="{BD9A4419-93C9-4612-B02D-B4FED4B0B292}" type="presOf" srcId="{90C56305-E937-4C59-B623-AD24EB429C8A}" destId="{993DE1C8-8457-476A-B084-35CDC75948FC}" srcOrd="0" destOrd="0" presId="urn:microsoft.com/office/officeart/2005/8/layout/radial6"/>
    <dgm:cxn modelId="{37A9911C-6746-425B-9270-CFEF71F78811}" type="presOf" srcId="{B0892CFE-6910-4916-9C9C-18821179D65D}" destId="{8AC031A5-C7DC-4DE2-A8CE-0A45EA6E1D92}" srcOrd="0" destOrd="0" presId="urn:microsoft.com/office/officeart/2005/8/layout/radial6"/>
    <dgm:cxn modelId="{38FDCA2F-B7F5-4D3F-BA88-F9D158853619}" type="presOf" srcId="{36437CEE-0E89-4D30-A616-11FE4D886056}" destId="{55AD5F7C-BC3C-4F86-A4C9-CCD107AFDCD6}" srcOrd="0" destOrd="0" presId="urn:microsoft.com/office/officeart/2005/8/layout/radial6"/>
    <dgm:cxn modelId="{BE5D3B3F-6038-437B-941A-68B99AECACF6}" type="presOf" srcId="{F9BDA262-4A6E-43D5-BCD7-8D35691BA6E8}" destId="{C05BB062-66C8-478E-AFAD-12785D0F4AA8}" srcOrd="0" destOrd="0" presId="urn:microsoft.com/office/officeart/2005/8/layout/radial6"/>
    <dgm:cxn modelId="{56DE005F-294B-40F3-A237-5F56B75C4E06}" type="presOf" srcId="{92E0743D-A216-4453-BE70-E09EAF84EE37}" destId="{57B9D2D7-B225-41EA-9EEF-37561935D6F8}" srcOrd="0" destOrd="0" presId="urn:microsoft.com/office/officeart/2005/8/layout/radial6"/>
    <dgm:cxn modelId="{B20BBD64-D4D3-46F0-8140-7D081B4AD6CF}" type="presOf" srcId="{70E805D8-29AB-47A7-8B7D-C89232F10B79}" destId="{A00494A2-EEBD-4895-A5D8-E209508B7209}" srcOrd="0" destOrd="0" presId="urn:microsoft.com/office/officeart/2005/8/layout/radial6"/>
    <dgm:cxn modelId="{F3018D4B-B14E-4152-ACFF-3701C56BD90F}" type="presOf" srcId="{8D3C89E2-72B7-493F-8E0C-F358343DF777}" destId="{41FAE774-AEEA-482C-AE11-1D8C37CB519E}" srcOrd="0" destOrd="0" presId="urn:microsoft.com/office/officeart/2005/8/layout/radial6"/>
    <dgm:cxn modelId="{AFA6086F-7E4C-4D91-ACFD-AA94AD85351B}" srcId="{BA208055-421C-4C52-B14E-68044FD9ACB5}" destId="{36437CEE-0E89-4D30-A616-11FE4D886056}" srcOrd="5" destOrd="0" parTransId="{EC81A086-2AE0-4886-A80A-8BBB32D92455}" sibTransId="{E2B19E3E-A6CF-4E4A-951B-4B1A612E3D73}"/>
    <dgm:cxn modelId="{0E1F4D4F-8BED-4987-BC5F-9EA43A990488}" type="presOf" srcId="{5D8B0436-6A07-41AF-9980-ADB70CB705AE}" destId="{9DBF51CA-441B-4AAF-AF73-F0C2FE42A197}" srcOrd="0" destOrd="0" presId="urn:microsoft.com/office/officeart/2005/8/layout/radial6"/>
    <dgm:cxn modelId="{44BF9D70-F938-47AB-9FD2-AC2DB27535A5}" type="presOf" srcId="{370B72EA-2DB1-443A-B6D1-BFC74DE3A7CC}" destId="{6D8242B5-6ADE-4A7A-B496-8169EEB18B36}" srcOrd="0" destOrd="0" presId="urn:microsoft.com/office/officeart/2005/8/layout/radial6"/>
    <dgm:cxn modelId="{59680D51-9530-425C-B56E-B7DFDF447D82}" srcId="{BA208055-421C-4C52-B14E-68044FD9ACB5}" destId="{928745D5-65FB-478C-9AAA-79F974239577}" srcOrd="2" destOrd="0" parTransId="{1628A5C1-AF1E-43EB-8B8D-58E43ACF72F1}" sibTransId="{0B9DC36A-FCE1-40F5-B5D5-715231F4A749}"/>
    <dgm:cxn modelId="{9A558F77-B8D6-4FCF-9EC7-182867105CA0}" srcId="{BA208055-421C-4C52-B14E-68044FD9ACB5}" destId="{5D8B0436-6A07-41AF-9980-ADB70CB705AE}" srcOrd="3" destOrd="0" parTransId="{B9310AA1-CEAF-4162-9E2D-52B53D8C3374}" sibTransId="{92E0743D-A216-4453-BE70-E09EAF84EE37}"/>
    <dgm:cxn modelId="{AA9F577A-C421-497D-85A5-B6A43F888987}" type="presOf" srcId="{FA503891-5F3B-4D5D-AAB6-3BE3C36488D7}" destId="{199D094D-D9CA-44C5-B7F4-4C32F6045E5A}" srcOrd="0" destOrd="0" presId="urn:microsoft.com/office/officeart/2005/8/layout/radial6"/>
    <dgm:cxn modelId="{4A0E80A5-C539-48FE-B38B-D634FBCBF14A}" srcId="{70E805D8-29AB-47A7-8B7D-C89232F10B79}" destId="{BA208055-421C-4C52-B14E-68044FD9ACB5}" srcOrd="0" destOrd="0" parTransId="{459E06D3-3352-4437-9CBF-DBC11298B0A9}" sibTransId="{E3DE178C-6E91-47C1-B075-D3B284DFBE55}"/>
    <dgm:cxn modelId="{F2B84AC7-04F6-4AE2-9CB9-D3A5C83139B5}" type="presOf" srcId="{BA208055-421C-4C52-B14E-68044FD9ACB5}" destId="{54BF9BA0-A0FB-414F-9D61-9CBBDCA71CA9}" srcOrd="0" destOrd="0" presId="urn:microsoft.com/office/officeart/2005/8/layout/radial6"/>
    <dgm:cxn modelId="{97B33AD2-58BC-442D-8903-CBEE5F91D17B}" type="presOf" srcId="{E2B19E3E-A6CF-4E4A-951B-4B1A612E3D73}" destId="{D4FEAD4F-9A6E-48F7-8BF2-C8D603D8C36E}" srcOrd="0" destOrd="0" presId="urn:microsoft.com/office/officeart/2005/8/layout/radial6"/>
    <dgm:cxn modelId="{28A043DE-1DCB-4197-8CB7-AAC501973B8D}" srcId="{BA208055-421C-4C52-B14E-68044FD9ACB5}" destId="{370B72EA-2DB1-443A-B6D1-BFC74DE3A7CC}" srcOrd="0" destOrd="0" parTransId="{A38D3846-8ECA-4808-93EC-85A54274156D}" sibTransId="{90C56305-E937-4C59-B623-AD24EB429C8A}"/>
    <dgm:cxn modelId="{3DABD6E9-6C21-40B1-BE48-241D4F2C4994}" srcId="{BA208055-421C-4C52-B14E-68044FD9ACB5}" destId="{B0892CFE-6910-4916-9C9C-18821179D65D}" srcOrd="4" destOrd="0" parTransId="{0935573F-E482-4B38-8B32-8744C820A134}" sibTransId="{8D3C89E2-72B7-493F-8E0C-F358343DF777}"/>
    <dgm:cxn modelId="{5844ADF4-7980-44D5-99EB-3D04A4C74DE3}" srcId="{BA208055-421C-4C52-B14E-68044FD9ACB5}" destId="{FA503891-5F3B-4D5D-AAB6-3BE3C36488D7}" srcOrd="1" destOrd="0" parTransId="{621EA368-5DAC-475E-924E-CF6E00AFF762}" sibTransId="{F9BDA262-4A6E-43D5-BCD7-8D35691BA6E8}"/>
    <dgm:cxn modelId="{5FA19AFE-15F7-444F-9537-DA68A76C110C}" type="presOf" srcId="{0B9DC36A-FCE1-40F5-B5D5-715231F4A749}" destId="{F62074BA-DDA0-4A1D-9B23-601A4799AB2A}" srcOrd="0" destOrd="0" presId="urn:microsoft.com/office/officeart/2005/8/layout/radial6"/>
    <dgm:cxn modelId="{BE26D525-1989-4279-B9EC-FCEDAFDB9D73}" type="presParOf" srcId="{A00494A2-EEBD-4895-A5D8-E209508B7209}" destId="{54BF9BA0-A0FB-414F-9D61-9CBBDCA71CA9}" srcOrd="0" destOrd="0" presId="urn:microsoft.com/office/officeart/2005/8/layout/radial6"/>
    <dgm:cxn modelId="{BE1BFE69-82EF-4C4D-A856-DBB52114CE19}" type="presParOf" srcId="{A00494A2-EEBD-4895-A5D8-E209508B7209}" destId="{6D8242B5-6ADE-4A7A-B496-8169EEB18B36}" srcOrd="1" destOrd="0" presId="urn:microsoft.com/office/officeart/2005/8/layout/radial6"/>
    <dgm:cxn modelId="{FE3F0DDA-6E7A-4A5A-B208-B220543823C3}" type="presParOf" srcId="{A00494A2-EEBD-4895-A5D8-E209508B7209}" destId="{A1EEAE92-7CDF-4850-AC8A-57284A84462A}" srcOrd="2" destOrd="0" presId="urn:microsoft.com/office/officeart/2005/8/layout/radial6"/>
    <dgm:cxn modelId="{C40E2E21-F7AB-4D1C-B1E4-782F84D2DD06}" type="presParOf" srcId="{A00494A2-EEBD-4895-A5D8-E209508B7209}" destId="{993DE1C8-8457-476A-B084-35CDC75948FC}" srcOrd="3" destOrd="0" presId="urn:microsoft.com/office/officeart/2005/8/layout/radial6"/>
    <dgm:cxn modelId="{51D382CE-FDAB-4439-9CAF-011612A8E249}" type="presParOf" srcId="{A00494A2-EEBD-4895-A5D8-E209508B7209}" destId="{199D094D-D9CA-44C5-B7F4-4C32F6045E5A}" srcOrd="4" destOrd="0" presId="urn:microsoft.com/office/officeart/2005/8/layout/radial6"/>
    <dgm:cxn modelId="{70D30544-F91B-4CA8-9758-EED705DB997F}" type="presParOf" srcId="{A00494A2-EEBD-4895-A5D8-E209508B7209}" destId="{E53CF543-91C1-4ED4-9B1B-FB7EB7763F8B}" srcOrd="5" destOrd="0" presId="urn:microsoft.com/office/officeart/2005/8/layout/radial6"/>
    <dgm:cxn modelId="{5993E6F1-8ACD-478F-9D7B-A901EA24D123}" type="presParOf" srcId="{A00494A2-EEBD-4895-A5D8-E209508B7209}" destId="{C05BB062-66C8-478E-AFAD-12785D0F4AA8}" srcOrd="6" destOrd="0" presId="urn:microsoft.com/office/officeart/2005/8/layout/radial6"/>
    <dgm:cxn modelId="{24894D1A-03C4-44FF-90C3-B80903F87C93}" type="presParOf" srcId="{A00494A2-EEBD-4895-A5D8-E209508B7209}" destId="{DBEDD675-192C-4C04-AE61-33D523D16E54}" srcOrd="7" destOrd="0" presId="urn:microsoft.com/office/officeart/2005/8/layout/radial6"/>
    <dgm:cxn modelId="{09DF1DE0-B45F-4209-B6E5-9D8B3A5468E8}" type="presParOf" srcId="{A00494A2-EEBD-4895-A5D8-E209508B7209}" destId="{95FA7C56-982B-41D2-9B6F-48309C72F73A}" srcOrd="8" destOrd="0" presId="urn:microsoft.com/office/officeart/2005/8/layout/radial6"/>
    <dgm:cxn modelId="{EDC7055F-ED57-40EF-85BB-0137E49C17C7}" type="presParOf" srcId="{A00494A2-EEBD-4895-A5D8-E209508B7209}" destId="{F62074BA-DDA0-4A1D-9B23-601A4799AB2A}" srcOrd="9" destOrd="0" presId="urn:microsoft.com/office/officeart/2005/8/layout/radial6"/>
    <dgm:cxn modelId="{566AAB07-1CD9-4ADA-8E0A-715FA87643E2}" type="presParOf" srcId="{A00494A2-EEBD-4895-A5D8-E209508B7209}" destId="{9DBF51CA-441B-4AAF-AF73-F0C2FE42A197}" srcOrd="10" destOrd="0" presId="urn:microsoft.com/office/officeart/2005/8/layout/radial6"/>
    <dgm:cxn modelId="{CA678165-9A79-492B-9003-B809B59CFADB}" type="presParOf" srcId="{A00494A2-EEBD-4895-A5D8-E209508B7209}" destId="{3F1E30D4-F1E2-40EE-BAE1-93D7656CF5FE}" srcOrd="11" destOrd="0" presId="urn:microsoft.com/office/officeart/2005/8/layout/radial6"/>
    <dgm:cxn modelId="{75C10C16-B041-4A4F-B09D-8F9D233B47EA}" type="presParOf" srcId="{A00494A2-EEBD-4895-A5D8-E209508B7209}" destId="{57B9D2D7-B225-41EA-9EEF-37561935D6F8}" srcOrd="12" destOrd="0" presId="urn:microsoft.com/office/officeart/2005/8/layout/radial6"/>
    <dgm:cxn modelId="{233259BD-59D0-4DEC-9D9A-09132A314BBC}" type="presParOf" srcId="{A00494A2-EEBD-4895-A5D8-E209508B7209}" destId="{8AC031A5-C7DC-4DE2-A8CE-0A45EA6E1D92}" srcOrd="13" destOrd="0" presId="urn:microsoft.com/office/officeart/2005/8/layout/radial6"/>
    <dgm:cxn modelId="{40B31C11-0C05-4549-B51F-441EB60B41D9}" type="presParOf" srcId="{A00494A2-EEBD-4895-A5D8-E209508B7209}" destId="{F6161373-ED81-48E6-B588-C5C67922AF23}" srcOrd="14" destOrd="0" presId="urn:microsoft.com/office/officeart/2005/8/layout/radial6"/>
    <dgm:cxn modelId="{8385C915-6A4E-4CFE-BD8A-93CD249CCEB7}" type="presParOf" srcId="{A00494A2-EEBD-4895-A5D8-E209508B7209}" destId="{41FAE774-AEEA-482C-AE11-1D8C37CB519E}" srcOrd="15" destOrd="0" presId="urn:microsoft.com/office/officeart/2005/8/layout/radial6"/>
    <dgm:cxn modelId="{A6931815-8E4B-4539-A376-880818FE69E4}" type="presParOf" srcId="{A00494A2-EEBD-4895-A5D8-E209508B7209}" destId="{55AD5F7C-BC3C-4F86-A4C9-CCD107AFDCD6}" srcOrd="16" destOrd="0" presId="urn:microsoft.com/office/officeart/2005/8/layout/radial6"/>
    <dgm:cxn modelId="{8E894577-5B01-424D-90FF-D700344ED2A2}" type="presParOf" srcId="{A00494A2-EEBD-4895-A5D8-E209508B7209}" destId="{E6588BAD-7E8A-49E1-9FB9-35E26464D9A5}" srcOrd="17" destOrd="0" presId="urn:microsoft.com/office/officeart/2005/8/layout/radial6"/>
    <dgm:cxn modelId="{CDA68D70-248E-4D27-90E2-341DD21DD6DF}" type="presParOf" srcId="{A00494A2-EEBD-4895-A5D8-E209508B7209}" destId="{D4FEAD4F-9A6E-48F7-8BF2-C8D603D8C36E}"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7AF6BA-6839-48F3-BE59-24700461762E}"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tr-TR"/>
        </a:p>
      </dgm:t>
    </dgm:pt>
    <dgm:pt modelId="{DCF6CB02-E508-488A-BAD5-577A78DB0ADF}">
      <dgm:prSet phldrT="[Metin]"/>
      <dgm:spPr/>
      <dgm:t>
        <a:bodyPr/>
        <a:lstStyle/>
        <a:p>
          <a:pPr rtl="1"/>
          <a:r>
            <a:rPr lang="ar-SY" b="1" dirty="0">
              <a:solidFill>
                <a:schemeClr val="bg1"/>
              </a:solidFill>
              <a:latin typeface="Calibri"/>
              <a:ea typeface="Times New Roman" panose="02020603050405020304" pitchFamily="18" charset="0"/>
              <a:cs typeface="Calibri" panose="020F0502020204030204" pitchFamily="34" charset="0"/>
            </a:rPr>
            <a:t>الأصوات غير الاعتيادية</a:t>
          </a:r>
          <a:endParaRPr lang="tr-TR" dirty="0">
            <a:solidFill>
              <a:schemeClr val="bg1"/>
            </a:solidFill>
          </a:endParaRPr>
        </a:p>
      </dgm:t>
    </dgm:pt>
    <dgm:pt modelId="{E2F99909-DF7B-4FC1-838F-219FA4B0A706}" type="parTrans" cxnId="{E449DD44-5D85-4B43-BF18-3554DF288AF2}">
      <dgm:prSet/>
      <dgm:spPr/>
      <dgm:t>
        <a:bodyPr/>
        <a:lstStyle/>
        <a:p>
          <a:pPr rtl="1"/>
          <a:endParaRPr lang="tr-TR"/>
        </a:p>
      </dgm:t>
    </dgm:pt>
    <dgm:pt modelId="{3389ADE2-1806-4F2B-B93C-E40D6AE2C9D5}" type="sibTrans" cxnId="{E449DD44-5D85-4B43-BF18-3554DF288AF2}">
      <dgm:prSet/>
      <dgm:spPr/>
      <dgm:t>
        <a:bodyPr/>
        <a:lstStyle/>
        <a:p>
          <a:pPr rtl="1"/>
          <a:endParaRPr lang="tr-TR"/>
        </a:p>
      </dgm:t>
    </dgm:pt>
    <dgm:pt modelId="{D5AA2CCC-AF72-4A34-B2B1-B4581C35CB0C}">
      <dgm:prSet phldrT="[Metin]" custT="1"/>
      <dgm:spPr/>
      <dgm:t>
        <a:bodyPr/>
        <a:lstStyle/>
        <a:p>
          <a:pPr rtl="1"/>
          <a:r>
            <a:rPr lang="ar-SY" sz="2000" b="0" dirty="0">
              <a:solidFill>
                <a:schemeClr val="tx1"/>
              </a:solidFill>
              <a:latin typeface="Calibri"/>
              <a:cs typeface="Calibri" panose="020F0502020204030204" pitchFamily="34" charset="0"/>
            </a:rPr>
            <a:t>البكاء والصراخ والأنين وصوت الكسر ونداء الاستغاثة</a:t>
          </a:r>
          <a:endParaRPr lang="tr-TR" sz="2000" b="0" dirty="0">
            <a:solidFill>
              <a:schemeClr val="tx1"/>
            </a:solidFill>
          </a:endParaRPr>
        </a:p>
      </dgm:t>
    </dgm:pt>
    <dgm:pt modelId="{D471F91D-B644-405F-B4A6-BC321C79CE5B}" type="parTrans" cxnId="{8D961C2E-275E-48B8-835A-B1F94C40A4DE}">
      <dgm:prSet/>
      <dgm:spPr/>
      <dgm:t>
        <a:bodyPr/>
        <a:lstStyle/>
        <a:p>
          <a:pPr rtl="1"/>
          <a:endParaRPr lang="tr-TR"/>
        </a:p>
      </dgm:t>
    </dgm:pt>
    <dgm:pt modelId="{29AC3934-16D3-471B-A970-A1683FE9A6D9}" type="sibTrans" cxnId="{8D961C2E-275E-48B8-835A-B1F94C40A4DE}">
      <dgm:prSet/>
      <dgm:spPr/>
      <dgm:t>
        <a:bodyPr/>
        <a:lstStyle/>
        <a:p>
          <a:pPr rtl="1"/>
          <a:endParaRPr lang="tr-TR"/>
        </a:p>
      </dgm:t>
    </dgm:pt>
    <dgm:pt modelId="{B3401A22-0B01-4A63-B7DA-8B58FF019A2D}">
      <dgm:prSet phldrT="[Metin]"/>
      <dgm:spPr/>
      <dgm:t>
        <a:bodyPr/>
        <a:lstStyle/>
        <a:p>
          <a:pPr rtl="1"/>
          <a:r>
            <a:rPr lang="ar-SY" b="1" dirty="0">
              <a:solidFill>
                <a:schemeClr val="bg1"/>
              </a:solidFill>
              <a:latin typeface="Calibri"/>
              <a:ea typeface="Times New Roman" panose="02020603050405020304" pitchFamily="18" charset="0"/>
              <a:cs typeface="Calibri" panose="020F0502020204030204" pitchFamily="34" charset="0"/>
            </a:rPr>
            <a:t>المناظر غير الاعتيادية</a:t>
          </a:r>
          <a:endParaRPr lang="tr-TR" dirty="0"/>
        </a:p>
      </dgm:t>
    </dgm:pt>
    <dgm:pt modelId="{D861F078-7169-48E7-A77D-038B3A97BF1B}" type="parTrans" cxnId="{7369EF26-B489-40B1-8234-F396FB700CA4}">
      <dgm:prSet/>
      <dgm:spPr/>
      <dgm:t>
        <a:bodyPr/>
        <a:lstStyle/>
        <a:p>
          <a:pPr rtl="1"/>
          <a:endParaRPr lang="tr-TR"/>
        </a:p>
      </dgm:t>
    </dgm:pt>
    <dgm:pt modelId="{C713B39C-61C8-4F88-8AFB-08D96638B850}" type="sibTrans" cxnId="{7369EF26-B489-40B1-8234-F396FB700CA4}">
      <dgm:prSet/>
      <dgm:spPr/>
      <dgm:t>
        <a:bodyPr/>
        <a:lstStyle/>
        <a:p>
          <a:pPr rtl="1"/>
          <a:endParaRPr lang="tr-TR"/>
        </a:p>
      </dgm:t>
    </dgm:pt>
    <dgm:pt modelId="{A1E8020B-14B6-422C-AF11-6A0C95B4FEEE}">
      <dgm:prSet phldrT="[Metin]" custT="1"/>
      <dgm:spPr/>
      <dgm:t>
        <a:bodyPr/>
        <a:lstStyle/>
        <a:p>
          <a:pPr rtl="1"/>
          <a:r>
            <a:rPr lang="ar-SY" sz="2000" b="0" dirty="0">
              <a:solidFill>
                <a:schemeClr val="tx1"/>
              </a:solidFill>
              <a:latin typeface="Calibri"/>
              <a:cs typeface="Calibri" panose="020F0502020204030204" pitchFamily="34" charset="0"/>
            </a:rPr>
            <a:t>الأواني المقلوبة وشظايا الزجاج والخزائن المفتوحة والدخان والأدوية المنسكبة، إلخ.</a:t>
          </a:r>
          <a:endParaRPr lang="tr-TR" sz="2000" dirty="0"/>
        </a:p>
      </dgm:t>
    </dgm:pt>
    <dgm:pt modelId="{DB699414-674E-4886-9767-B25DBB0521DB}" type="parTrans" cxnId="{67C3CEFA-AAD1-44BE-8898-F4B31A7E373D}">
      <dgm:prSet/>
      <dgm:spPr/>
      <dgm:t>
        <a:bodyPr/>
        <a:lstStyle/>
        <a:p>
          <a:pPr rtl="1"/>
          <a:endParaRPr lang="tr-TR"/>
        </a:p>
      </dgm:t>
    </dgm:pt>
    <dgm:pt modelId="{5B4E1C20-B83C-4B01-A96B-CB4BD39B8342}" type="sibTrans" cxnId="{67C3CEFA-AAD1-44BE-8898-F4B31A7E373D}">
      <dgm:prSet/>
      <dgm:spPr/>
      <dgm:t>
        <a:bodyPr/>
        <a:lstStyle/>
        <a:p>
          <a:pPr rtl="1"/>
          <a:endParaRPr lang="tr-TR"/>
        </a:p>
      </dgm:t>
    </dgm:pt>
    <dgm:pt modelId="{EE2CD80B-1B63-484F-9954-2D4F7E15D4B2}">
      <dgm:prSet phldrT="[Metin]"/>
      <dgm:spPr/>
      <dgm:t>
        <a:bodyPr/>
        <a:lstStyle/>
        <a:p>
          <a:pPr rtl="1"/>
          <a:r>
            <a:rPr lang="ar-SY" b="1" dirty="0">
              <a:solidFill>
                <a:schemeClr val="bg1"/>
              </a:solidFill>
              <a:latin typeface="Calibri"/>
              <a:ea typeface="Times New Roman" panose="02020603050405020304" pitchFamily="18" charset="0"/>
              <a:cs typeface="Calibri" panose="020F0502020204030204" pitchFamily="34" charset="0"/>
            </a:rPr>
            <a:t>الروائح الغريبة</a:t>
          </a:r>
          <a:endParaRPr lang="tr-TR" dirty="0"/>
        </a:p>
      </dgm:t>
    </dgm:pt>
    <dgm:pt modelId="{AE3434E1-0C23-4BD1-81A9-A92DF73F27A8}" type="parTrans" cxnId="{E0B15F26-2BA9-4676-9EC1-CC2F8C477FFB}">
      <dgm:prSet/>
      <dgm:spPr/>
      <dgm:t>
        <a:bodyPr/>
        <a:lstStyle/>
        <a:p>
          <a:pPr rtl="1"/>
          <a:endParaRPr lang="tr-TR"/>
        </a:p>
      </dgm:t>
    </dgm:pt>
    <dgm:pt modelId="{74680AAD-37ED-4420-8968-462BE835C011}" type="sibTrans" cxnId="{E0B15F26-2BA9-4676-9EC1-CC2F8C477FFB}">
      <dgm:prSet/>
      <dgm:spPr/>
      <dgm:t>
        <a:bodyPr/>
        <a:lstStyle/>
        <a:p>
          <a:pPr rtl="1"/>
          <a:endParaRPr lang="tr-TR"/>
        </a:p>
      </dgm:t>
    </dgm:pt>
    <dgm:pt modelId="{E8D8889C-B22F-4005-AA1E-8A28EF5F3BEA}">
      <dgm:prSet phldrT="[Metin]" custT="1"/>
      <dgm:spPr/>
      <dgm:t>
        <a:bodyPr/>
        <a:lstStyle/>
        <a:p>
          <a:pPr rtl="1"/>
          <a:r>
            <a:rPr lang="ar-SY" sz="2000" b="0" dirty="0">
              <a:solidFill>
                <a:schemeClr val="tx1"/>
              </a:solidFill>
              <a:latin typeface="Calibri"/>
              <a:cs typeface="Calibri" panose="020F0502020204030204" pitchFamily="34" charset="0"/>
            </a:rPr>
            <a:t>رائحة الحريق ورائحة شريط أو بلاستيك ورائحة الغاز</a:t>
          </a:r>
          <a:endParaRPr lang="tr-TR" sz="2000" dirty="0"/>
        </a:p>
      </dgm:t>
    </dgm:pt>
    <dgm:pt modelId="{8868D661-3F22-4402-963E-76C0E2967171}" type="parTrans" cxnId="{908D704E-8173-4A03-AE43-28F8099351B6}">
      <dgm:prSet/>
      <dgm:spPr/>
      <dgm:t>
        <a:bodyPr/>
        <a:lstStyle/>
        <a:p>
          <a:pPr rtl="1"/>
          <a:endParaRPr lang="tr-TR"/>
        </a:p>
      </dgm:t>
    </dgm:pt>
    <dgm:pt modelId="{5C2D73C4-0E69-488B-9A23-F427E4B1E9A0}" type="sibTrans" cxnId="{908D704E-8173-4A03-AE43-28F8099351B6}">
      <dgm:prSet/>
      <dgm:spPr/>
      <dgm:t>
        <a:bodyPr/>
        <a:lstStyle/>
        <a:p>
          <a:pPr rtl="1"/>
          <a:endParaRPr lang="tr-TR"/>
        </a:p>
      </dgm:t>
    </dgm:pt>
    <dgm:pt modelId="{C8CB7640-35D5-4A6A-9132-A2752F547A19}">
      <dgm:prSet/>
      <dgm:spPr/>
      <dgm:t>
        <a:bodyPr/>
        <a:lstStyle/>
        <a:p>
          <a:pPr rtl="1"/>
          <a:r>
            <a:rPr lang="ar-SY" b="1" dirty="0">
              <a:solidFill>
                <a:schemeClr val="bg1"/>
              </a:solidFill>
              <a:latin typeface="Calibri"/>
              <a:ea typeface="Times New Roman" panose="02020603050405020304" pitchFamily="18" charset="0"/>
              <a:cs typeface="Calibri" panose="020F0502020204030204" pitchFamily="34" charset="0"/>
            </a:rPr>
            <a:t>التصرفات الغريبة</a:t>
          </a:r>
          <a:endParaRPr lang="tr-TR" dirty="0"/>
        </a:p>
      </dgm:t>
    </dgm:pt>
    <dgm:pt modelId="{F093A826-B9F9-40FB-9604-6D60CE6CAE3D}" type="parTrans" cxnId="{1A27F7C2-BDD4-4290-B410-3998C0E522BA}">
      <dgm:prSet/>
      <dgm:spPr/>
      <dgm:t>
        <a:bodyPr/>
        <a:lstStyle/>
        <a:p>
          <a:pPr rtl="1"/>
          <a:endParaRPr lang="tr-TR"/>
        </a:p>
      </dgm:t>
    </dgm:pt>
    <dgm:pt modelId="{D9E4B09F-59DC-4AF6-B0DA-DD7289F86154}" type="sibTrans" cxnId="{1A27F7C2-BDD4-4290-B410-3998C0E522BA}">
      <dgm:prSet/>
      <dgm:spPr/>
      <dgm:t>
        <a:bodyPr/>
        <a:lstStyle/>
        <a:p>
          <a:pPr rtl="1"/>
          <a:endParaRPr lang="tr-TR"/>
        </a:p>
      </dgm:t>
    </dgm:pt>
    <dgm:pt modelId="{2D5A0000-E1F4-469F-8A9E-9E1956E231C3}">
      <dgm:prSet custT="1"/>
      <dgm:spPr/>
      <dgm:t>
        <a:bodyPr/>
        <a:lstStyle/>
        <a:p>
          <a:pPr rtl="1"/>
          <a:r>
            <a:rPr lang="ar-SY" sz="2000" b="0" dirty="0">
              <a:solidFill>
                <a:schemeClr val="tx1"/>
              </a:solidFill>
              <a:latin typeface="Calibri"/>
              <a:cs typeface="Calibri" panose="020F0502020204030204" pitchFamily="34" charset="0"/>
            </a:rPr>
            <a:t>النعاس المفرط وعدم القدرة على الاستيقاظ وتماتم غير مفهومة وحالة عدم التوجه وشحوب البشرة والاحمرار والكدمات</a:t>
          </a:r>
          <a:endParaRPr lang="tr-TR" sz="2000" dirty="0"/>
        </a:p>
      </dgm:t>
    </dgm:pt>
    <dgm:pt modelId="{0EDF8340-3B75-4E1C-98E7-0DAF569E72BD}" type="parTrans" cxnId="{B9289B32-BD76-4D03-9A58-D949C2CF5548}">
      <dgm:prSet/>
      <dgm:spPr/>
      <dgm:t>
        <a:bodyPr/>
        <a:lstStyle/>
        <a:p>
          <a:pPr rtl="1"/>
          <a:endParaRPr lang="tr-TR"/>
        </a:p>
      </dgm:t>
    </dgm:pt>
    <dgm:pt modelId="{2828387F-FC81-4D36-A5AF-239963679C1D}" type="sibTrans" cxnId="{B9289B32-BD76-4D03-9A58-D949C2CF5548}">
      <dgm:prSet/>
      <dgm:spPr/>
      <dgm:t>
        <a:bodyPr/>
        <a:lstStyle/>
        <a:p>
          <a:pPr rtl="1"/>
          <a:endParaRPr lang="tr-TR"/>
        </a:p>
      </dgm:t>
    </dgm:pt>
    <dgm:pt modelId="{9606E011-FFF0-4456-8F95-500035FDCF1C}" type="pres">
      <dgm:prSet presAssocID="{5C7AF6BA-6839-48F3-BE59-24700461762E}" presName="Name0" presStyleCnt="0">
        <dgm:presLayoutVars>
          <dgm:dir/>
          <dgm:animLvl val="lvl"/>
          <dgm:resizeHandles val="exact"/>
        </dgm:presLayoutVars>
      </dgm:prSet>
      <dgm:spPr/>
    </dgm:pt>
    <dgm:pt modelId="{67413890-6ECB-4481-B168-3582D94C12D4}" type="pres">
      <dgm:prSet presAssocID="{DCF6CB02-E508-488A-BAD5-577A78DB0ADF}" presName="linNode" presStyleCnt="0"/>
      <dgm:spPr/>
    </dgm:pt>
    <dgm:pt modelId="{3004B57E-69D6-444D-ADD6-6D382B66045B}" type="pres">
      <dgm:prSet presAssocID="{DCF6CB02-E508-488A-BAD5-577A78DB0ADF}" presName="parentText" presStyleLbl="node1" presStyleIdx="0" presStyleCnt="4" custFlipHor="1" custScaleX="101003" custLinFactX="33356" custLinFactNeighborX="100000" custLinFactNeighborY="-208">
        <dgm:presLayoutVars>
          <dgm:chMax val="1"/>
          <dgm:bulletEnabled val="1"/>
        </dgm:presLayoutVars>
      </dgm:prSet>
      <dgm:spPr/>
    </dgm:pt>
    <dgm:pt modelId="{9A5494E7-8BDA-431F-A406-960C045E6683}" type="pres">
      <dgm:prSet presAssocID="{DCF6CB02-E508-488A-BAD5-577A78DB0ADF}" presName="descendantText" presStyleLbl="alignAccFollowNode1" presStyleIdx="0" presStyleCnt="4" custLinFactX="-564" custLinFactNeighborX="-100000" custLinFactNeighborY="6085">
        <dgm:presLayoutVars>
          <dgm:bulletEnabled val="1"/>
        </dgm:presLayoutVars>
      </dgm:prSet>
      <dgm:spPr/>
    </dgm:pt>
    <dgm:pt modelId="{05A6BBFE-06F5-4C12-981C-9C0FE53A2F65}" type="pres">
      <dgm:prSet presAssocID="{3389ADE2-1806-4F2B-B93C-E40D6AE2C9D5}" presName="sp" presStyleCnt="0"/>
      <dgm:spPr/>
    </dgm:pt>
    <dgm:pt modelId="{6F59F607-617A-4AE8-9AC4-8689A89A03C6}" type="pres">
      <dgm:prSet presAssocID="{B3401A22-0B01-4A63-B7DA-8B58FF019A2D}" presName="linNode" presStyleCnt="0"/>
      <dgm:spPr/>
    </dgm:pt>
    <dgm:pt modelId="{4B5471F7-6037-4231-BC06-1DAE49A16A06}" type="pres">
      <dgm:prSet presAssocID="{B3401A22-0B01-4A63-B7DA-8B58FF019A2D}" presName="parentText" presStyleLbl="node1" presStyleIdx="1" presStyleCnt="4" custLinFactNeighborX="100000" custLinFactNeighborY="-709">
        <dgm:presLayoutVars>
          <dgm:chMax val="1"/>
          <dgm:bulletEnabled val="1"/>
        </dgm:presLayoutVars>
      </dgm:prSet>
      <dgm:spPr/>
    </dgm:pt>
    <dgm:pt modelId="{929555D3-DB02-4641-9D16-E2D02F762573}" type="pres">
      <dgm:prSet presAssocID="{B3401A22-0B01-4A63-B7DA-8B58FF019A2D}" presName="descendantText" presStyleLbl="alignAccFollowNode1" presStyleIdx="1" presStyleCnt="4" custLinFactNeighborX="-100000" custLinFactNeighborY="7477">
        <dgm:presLayoutVars>
          <dgm:bulletEnabled val="1"/>
        </dgm:presLayoutVars>
      </dgm:prSet>
      <dgm:spPr/>
    </dgm:pt>
    <dgm:pt modelId="{AF754C89-C014-4CE4-BEE5-4A853A24487D}" type="pres">
      <dgm:prSet presAssocID="{C713B39C-61C8-4F88-8AFB-08D96638B850}" presName="sp" presStyleCnt="0"/>
      <dgm:spPr/>
    </dgm:pt>
    <dgm:pt modelId="{84FEF4E0-FA1A-415F-A87F-B4DBAC64093E}" type="pres">
      <dgm:prSet presAssocID="{EE2CD80B-1B63-484F-9954-2D4F7E15D4B2}" presName="linNode" presStyleCnt="0"/>
      <dgm:spPr/>
    </dgm:pt>
    <dgm:pt modelId="{4E40E5A8-7106-4387-A5C2-3AEB1F031521}" type="pres">
      <dgm:prSet presAssocID="{EE2CD80B-1B63-484F-9954-2D4F7E15D4B2}" presName="parentText" presStyleLbl="node1" presStyleIdx="2" presStyleCnt="4" custLinFactNeighborX="100000" custLinFactNeighborY="-12">
        <dgm:presLayoutVars>
          <dgm:chMax val="1"/>
          <dgm:bulletEnabled val="1"/>
        </dgm:presLayoutVars>
      </dgm:prSet>
      <dgm:spPr/>
    </dgm:pt>
    <dgm:pt modelId="{DDCDAEB4-06D1-42E0-A238-56A531DD58D8}" type="pres">
      <dgm:prSet presAssocID="{EE2CD80B-1B63-484F-9954-2D4F7E15D4B2}" presName="descendantText" presStyleLbl="alignAccFollowNode1" presStyleIdx="2" presStyleCnt="4" custLinFactNeighborX="-100000" custLinFactNeighborY="3759">
        <dgm:presLayoutVars>
          <dgm:bulletEnabled val="1"/>
        </dgm:presLayoutVars>
      </dgm:prSet>
      <dgm:spPr/>
    </dgm:pt>
    <dgm:pt modelId="{58E27643-0815-44CC-AC69-B8F0AE709C51}" type="pres">
      <dgm:prSet presAssocID="{74680AAD-37ED-4420-8968-462BE835C011}" presName="sp" presStyleCnt="0"/>
      <dgm:spPr/>
    </dgm:pt>
    <dgm:pt modelId="{7ECD95AA-B002-4CDD-8CB0-A4A57692E518}" type="pres">
      <dgm:prSet presAssocID="{C8CB7640-35D5-4A6A-9132-A2752F547A19}" presName="linNode" presStyleCnt="0"/>
      <dgm:spPr/>
    </dgm:pt>
    <dgm:pt modelId="{615789E2-3DF7-4BC4-BE8B-4E99724E668C}" type="pres">
      <dgm:prSet presAssocID="{C8CB7640-35D5-4A6A-9132-A2752F547A19}" presName="parentText" presStyleLbl="node1" presStyleIdx="3" presStyleCnt="4" custLinFactNeighborX="100000" custLinFactNeighborY="23706">
        <dgm:presLayoutVars>
          <dgm:chMax val="1"/>
          <dgm:bulletEnabled val="1"/>
        </dgm:presLayoutVars>
      </dgm:prSet>
      <dgm:spPr/>
    </dgm:pt>
    <dgm:pt modelId="{5A7ECD93-FCE8-44C8-9734-42803BFA1F65}" type="pres">
      <dgm:prSet presAssocID="{C8CB7640-35D5-4A6A-9132-A2752F547A19}" presName="descendantText" presStyleLbl="alignAccFollowNode1" presStyleIdx="3" presStyleCnt="4" custLinFactNeighborX="-100000" custLinFactNeighborY="2827">
        <dgm:presLayoutVars>
          <dgm:bulletEnabled val="1"/>
        </dgm:presLayoutVars>
      </dgm:prSet>
      <dgm:spPr/>
    </dgm:pt>
  </dgm:ptLst>
  <dgm:cxnLst>
    <dgm:cxn modelId="{E03FE425-E536-4ED9-98A4-7017D0749A59}" type="presOf" srcId="{DCF6CB02-E508-488A-BAD5-577A78DB0ADF}" destId="{3004B57E-69D6-444D-ADD6-6D382B66045B}" srcOrd="0" destOrd="0" presId="urn:microsoft.com/office/officeart/2005/8/layout/vList5"/>
    <dgm:cxn modelId="{E0B15F26-2BA9-4676-9EC1-CC2F8C477FFB}" srcId="{5C7AF6BA-6839-48F3-BE59-24700461762E}" destId="{EE2CD80B-1B63-484F-9954-2D4F7E15D4B2}" srcOrd="2" destOrd="0" parTransId="{AE3434E1-0C23-4BD1-81A9-A92DF73F27A8}" sibTransId="{74680AAD-37ED-4420-8968-462BE835C011}"/>
    <dgm:cxn modelId="{7369EF26-B489-40B1-8234-F396FB700CA4}" srcId="{5C7AF6BA-6839-48F3-BE59-24700461762E}" destId="{B3401A22-0B01-4A63-B7DA-8B58FF019A2D}" srcOrd="1" destOrd="0" parTransId="{D861F078-7169-48E7-A77D-038B3A97BF1B}" sibTransId="{C713B39C-61C8-4F88-8AFB-08D96638B850}"/>
    <dgm:cxn modelId="{133D7029-E39B-41DA-A613-16573896E92C}" type="presOf" srcId="{B3401A22-0B01-4A63-B7DA-8B58FF019A2D}" destId="{4B5471F7-6037-4231-BC06-1DAE49A16A06}" srcOrd="0" destOrd="0" presId="urn:microsoft.com/office/officeart/2005/8/layout/vList5"/>
    <dgm:cxn modelId="{F561D82C-B56A-422D-8889-DBB87F34DA0C}" type="presOf" srcId="{D5AA2CCC-AF72-4A34-B2B1-B4581C35CB0C}" destId="{9A5494E7-8BDA-431F-A406-960C045E6683}" srcOrd="0" destOrd="0" presId="urn:microsoft.com/office/officeart/2005/8/layout/vList5"/>
    <dgm:cxn modelId="{8D961C2E-275E-48B8-835A-B1F94C40A4DE}" srcId="{DCF6CB02-E508-488A-BAD5-577A78DB0ADF}" destId="{D5AA2CCC-AF72-4A34-B2B1-B4581C35CB0C}" srcOrd="0" destOrd="0" parTransId="{D471F91D-B644-405F-B4A6-BC321C79CE5B}" sibTransId="{29AC3934-16D3-471B-A970-A1683FE9A6D9}"/>
    <dgm:cxn modelId="{B9289B32-BD76-4D03-9A58-D949C2CF5548}" srcId="{C8CB7640-35D5-4A6A-9132-A2752F547A19}" destId="{2D5A0000-E1F4-469F-8A9E-9E1956E231C3}" srcOrd="0" destOrd="0" parTransId="{0EDF8340-3B75-4E1C-98E7-0DAF569E72BD}" sibTransId="{2828387F-FC81-4D36-A5AF-239963679C1D}"/>
    <dgm:cxn modelId="{E449DD44-5D85-4B43-BF18-3554DF288AF2}" srcId="{5C7AF6BA-6839-48F3-BE59-24700461762E}" destId="{DCF6CB02-E508-488A-BAD5-577A78DB0ADF}" srcOrd="0" destOrd="0" parTransId="{E2F99909-DF7B-4FC1-838F-219FA4B0A706}" sibTransId="{3389ADE2-1806-4F2B-B93C-E40D6AE2C9D5}"/>
    <dgm:cxn modelId="{908D704E-8173-4A03-AE43-28F8099351B6}" srcId="{EE2CD80B-1B63-484F-9954-2D4F7E15D4B2}" destId="{E8D8889C-B22F-4005-AA1E-8A28EF5F3BEA}" srcOrd="0" destOrd="0" parTransId="{8868D661-3F22-4402-963E-76C0E2967171}" sibTransId="{5C2D73C4-0E69-488B-9A23-F427E4B1E9A0}"/>
    <dgm:cxn modelId="{9722637F-E82C-4BEC-B834-2CBF3FE7FB57}" type="presOf" srcId="{C8CB7640-35D5-4A6A-9132-A2752F547A19}" destId="{615789E2-3DF7-4BC4-BE8B-4E99724E668C}" srcOrd="0" destOrd="0" presId="urn:microsoft.com/office/officeart/2005/8/layout/vList5"/>
    <dgm:cxn modelId="{49A85694-0F53-4E37-BE77-D6EDDFB96DD2}" type="presOf" srcId="{E8D8889C-B22F-4005-AA1E-8A28EF5F3BEA}" destId="{DDCDAEB4-06D1-42E0-A238-56A531DD58D8}" srcOrd="0" destOrd="0" presId="urn:microsoft.com/office/officeart/2005/8/layout/vList5"/>
    <dgm:cxn modelId="{EDB176A2-C74D-4B23-96CF-2841B9EC885C}" type="presOf" srcId="{A1E8020B-14B6-422C-AF11-6A0C95B4FEEE}" destId="{929555D3-DB02-4641-9D16-E2D02F762573}" srcOrd="0" destOrd="0" presId="urn:microsoft.com/office/officeart/2005/8/layout/vList5"/>
    <dgm:cxn modelId="{83E52EAA-E310-4C33-8CB7-8A86384DE2A0}" type="presOf" srcId="{EE2CD80B-1B63-484F-9954-2D4F7E15D4B2}" destId="{4E40E5A8-7106-4387-A5C2-3AEB1F031521}" srcOrd="0" destOrd="0" presId="urn:microsoft.com/office/officeart/2005/8/layout/vList5"/>
    <dgm:cxn modelId="{1A27F7C2-BDD4-4290-B410-3998C0E522BA}" srcId="{5C7AF6BA-6839-48F3-BE59-24700461762E}" destId="{C8CB7640-35D5-4A6A-9132-A2752F547A19}" srcOrd="3" destOrd="0" parTransId="{F093A826-B9F9-40FB-9604-6D60CE6CAE3D}" sibTransId="{D9E4B09F-59DC-4AF6-B0DA-DD7289F86154}"/>
    <dgm:cxn modelId="{FD1699C3-E7AB-4D30-928F-EF96F8CAD3F8}" type="presOf" srcId="{5C7AF6BA-6839-48F3-BE59-24700461762E}" destId="{9606E011-FFF0-4456-8F95-500035FDCF1C}" srcOrd="0" destOrd="0" presId="urn:microsoft.com/office/officeart/2005/8/layout/vList5"/>
    <dgm:cxn modelId="{20024AF5-D7A8-421D-BCFA-5CA904D297A6}" type="presOf" srcId="{2D5A0000-E1F4-469F-8A9E-9E1956E231C3}" destId="{5A7ECD93-FCE8-44C8-9734-42803BFA1F65}" srcOrd="0" destOrd="0" presId="urn:microsoft.com/office/officeart/2005/8/layout/vList5"/>
    <dgm:cxn modelId="{67C3CEFA-AAD1-44BE-8898-F4B31A7E373D}" srcId="{B3401A22-0B01-4A63-B7DA-8B58FF019A2D}" destId="{A1E8020B-14B6-422C-AF11-6A0C95B4FEEE}" srcOrd="0" destOrd="0" parTransId="{DB699414-674E-4886-9767-B25DBB0521DB}" sibTransId="{5B4E1C20-B83C-4B01-A96B-CB4BD39B8342}"/>
    <dgm:cxn modelId="{C8364C0F-9895-48F5-89BB-E90911BE28C1}" type="presParOf" srcId="{9606E011-FFF0-4456-8F95-500035FDCF1C}" destId="{67413890-6ECB-4481-B168-3582D94C12D4}" srcOrd="0" destOrd="0" presId="urn:microsoft.com/office/officeart/2005/8/layout/vList5"/>
    <dgm:cxn modelId="{F61A07B3-8E87-4022-867A-D2E0DF7639D9}" type="presParOf" srcId="{67413890-6ECB-4481-B168-3582D94C12D4}" destId="{3004B57E-69D6-444D-ADD6-6D382B66045B}" srcOrd="0" destOrd="0" presId="urn:microsoft.com/office/officeart/2005/8/layout/vList5"/>
    <dgm:cxn modelId="{FC504C9E-3475-4001-B614-1F673BAE4313}" type="presParOf" srcId="{67413890-6ECB-4481-B168-3582D94C12D4}" destId="{9A5494E7-8BDA-431F-A406-960C045E6683}" srcOrd="1" destOrd="0" presId="urn:microsoft.com/office/officeart/2005/8/layout/vList5"/>
    <dgm:cxn modelId="{9ADB9AEC-B443-408A-B161-8870125B5663}" type="presParOf" srcId="{9606E011-FFF0-4456-8F95-500035FDCF1C}" destId="{05A6BBFE-06F5-4C12-981C-9C0FE53A2F65}" srcOrd="1" destOrd="0" presId="urn:microsoft.com/office/officeart/2005/8/layout/vList5"/>
    <dgm:cxn modelId="{4F23D6B2-9EB9-4D59-9192-F63C028C1B57}" type="presParOf" srcId="{9606E011-FFF0-4456-8F95-500035FDCF1C}" destId="{6F59F607-617A-4AE8-9AC4-8689A89A03C6}" srcOrd="2" destOrd="0" presId="urn:microsoft.com/office/officeart/2005/8/layout/vList5"/>
    <dgm:cxn modelId="{ABC9687E-7314-482D-BC8D-12D4F852DF64}" type="presParOf" srcId="{6F59F607-617A-4AE8-9AC4-8689A89A03C6}" destId="{4B5471F7-6037-4231-BC06-1DAE49A16A06}" srcOrd="0" destOrd="0" presId="urn:microsoft.com/office/officeart/2005/8/layout/vList5"/>
    <dgm:cxn modelId="{70B4377E-E93B-4646-B868-5147D4A5AC97}" type="presParOf" srcId="{6F59F607-617A-4AE8-9AC4-8689A89A03C6}" destId="{929555D3-DB02-4641-9D16-E2D02F762573}" srcOrd="1" destOrd="0" presId="urn:microsoft.com/office/officeart/2005/8/layout/vList5"/>
    <dgm:cxn modelId="{D2D863E5-E405-4A1D-96AE-E50AF1EF858D}" type="presParOf" srcId="{9606E011-FFF0-4456-8F95-500035FDCF1C}" destId="{AF754C89-C014-4CE4-BEE5-4A853A24487D}" srcOrd="3" destOrd="0" presId="urn:microsoft.com/office/officeart/2005/8/layout/vList5"/>
    <dgm:cxn modelId="{BEBB24FF-CB01-4B83-A70B-C61F079ABB60}" type="presParOf" srcId="{9606E011-FFF0-4456-8F95-500035FDCF1C}" destId="{84FEF4E0-FA1A-415F-A87F-B4DBAC64093E}" srcOrd="4" destOrd="0" presId="urn:microsoft.com/office/officeart/2005/8/layout/vList5"/>
    <dgm:cxn modelId="{050C0211-41E6-42E1-A7A5-4B1A5CEDE721}" type="presParOf" srcId="{84FEF4E0-FA1A-415F-A87F-B4DBAC64093E}" destId="{4E40E5A8-7106-4387-A5C2-3AEB1F031521}" srcOrd="0" destOrd="0" presId="urn:microsoft.com/office/officeart/2005/8/layout/vList5"/>
    <dgm:cxn modelId="{02E82D42-F357-4699-8466-3482B2A1B375}" type="presParOf" srcId="{84FEF4E0-FA1A-415F-A87F-B4DBAC64093E}" destId="{DDCDAEB4-06D1-42E0-A238-56A531DD58D8}" srcOrd="1" destOrd="0" presId="urn:microsoft.com/office/officeart/2005/8/layout/vList5"/>
    <dgm:cxn modelId="{C29DBE4E-461D-4A76-BF36-964C926F4975}" type="presParOf" srcId="{9606E011-FFF0-4456-8F95-500035FDCF1C}" destId="{58E27643-0815-44CC-AC69-B8F0AE709C51}" srcOrd="5" destOrd="0" presId="urn:microsoft.com/office/officeart/2005/8/layout/vList5"/>
    <dgm:cxn modelId="{0EDD7571-D633-481D-B032-587F751CD75D}" type="presParOf" srcId="{9606E011-FFF0-4456-8F95-500035FDCF1C}" destId="{7ECD95AA-B002-4CDD-8CB0-A4A57692E518}" srcOrd="6" destOrd="0" presId="urn:microsoft.com/office/officeart/2005/8/layout/vList5"/>
    <dgm:cxn modelId="{64B4076E-DF0C-4E58-A666-74A8346DD0A2}" type="presParOf" srcId="{7ECD95AA-B002-4CDD-8CB0-A4A57692E518}" destId="{615789E2-3DF7-4BC4-BE8B-4E99724E668C}" srcOrd="0" destOrd="0" presId="urn:microsoft.com/office/officeart/2005/8/layout/vList5"/>
    <dgm:cxn modelId="{C49A3E44-0071-476C-B440-FC33DB0366BF}" type="presParOf" srcId="{7ECD95AA-B002-4CDD-8CB0-A4A57692E518}" destId="{5A7ECD93-FCE8-44C8-9734-42803BFA1F6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038BA2-3FE7-4301-9493-08454FC7BFB7}" type="doc">
      <dgm:prSet loTypeId="urn:microsoft.com/office/officeart/2005/8/layout/hList6" loCatId="list" qsTypeId="urn:microsoft.com/office/officeart/2005/8/quickstyle/simple5" qsCatId="simple" csTypeId="urn:microsoft.com/office/officeart/2005/8/colors/colorful5" csCatId="colorful" phldr="1"/>
      <dgm:spPr/>
      <dgm:t>
        <a:bodyPr/>
        <a:lstStyle/>
        <a:p>
          <a:endParaRPr lang="tr-TR"/>
        </a:p>
      </dgm:t>
    </dgm:pt>
    <dgm:pt modelId="{7D259E36-E5DF-4343-AEB2-0BDD5F82B7FC}">
      <dgm:prSet/>
      <dgm:spPr/>
      <dgm:t>
        <a:bodyPr/>
        <a:lstStyle/>
        <a:p>
          <a:pPr rtl="0"/>
          <a:r>
            <a:rPr lang="ar-SY" b="1" dirty="0">
              <a:solidFill>
                <a:schemeClr val="bg1"/>
              </a:solidFill>
              <a:latin typeface="Calibri"/>
              <a:ea typeface="Times New Roman" panose="02020603050405020304" pitchFamily="18" charset="0"/>
              <a:cs typeface="Calibri" panose="020F0502020204030204" pitchFamily="34" charset="0"/>
            </a:rPr>
            <a:t>كونوا على دراية</a:t>
          </a:r>
          <a:endParaRPr lang="tr-TR" dirty="0">
            <a:solidFill>
              <a:schemeClr val="bg1"/>
            </a:solidFill>
          </a:endParaRPr>
        </a:p>
      </dgm:t>
    </dgm:pt>
    <dgm:pt modelId="{EB2A4BAA-0857-4D3D-B47A-F85918384175}" type="parTrans" cxnId="{F69A711A-253B-4A35-960F-8D9ED255AB51}">
      <dgm:prSet/>
      <dgm:spPr/>
      <dgm:t>
        <a:bodyPr/>
        <a:lstStyle/>
        <a:p>
          <a:endParaRPr lang="tr-TR"/>
        </a:p>
      </dgm:t>
    </dgm:pt>
    <dgm:pt modelId="{51B369BD-36AF-4586-9579-1DD26EF18A90}" type="sibTrans" cxnId="{F69A711A-253B-4A35-960F-8D9ED255AB51}">
      <dgm:prSet/>
      <dgm:spPr/>
      <dgm:t>
        <a:bodyPr/>
        <a:lstStyle/>
        <a:p>
          <a:endParaRPr lang="tr-TR"/>
        </a:p>
      </dgm:t>
    </dgm:pt>
    <dgm:pt modelId="{C6ADC126-F6B3-4C91-B661-A3F57AA1A2FC}">
      <dgm:prSet/>
      <dgm:spPr/>
      <dgm:t>
        <a:bodyPr/>
        <a:lstStyle/>
        <a:p>
          <a:pPr rtl="0"/>
          <a:r>
            <a:rPr lang="ar-SY" b="1" dirty="0">
              <a:solidFill>
                <a:schemeClr val="bg1"/>
              </a:solidFill>
              <a:latin typeface="Calibri"/>
              <a:ea typeface="Times New Roman" panose="02020603050405020304" pitchFamily="18" charset="0"/>
              <a:cs typeface="Calibri" panose="020F0502020204030204" pitchFamily="34" charset="0"/>
            </a:rPr>
            <a:t>راقبوا</a:t>
          </a:r>
          <a:endParaRPr lang="tr-TR" dirty="0"/>
        </a:p>
      </dgm:t>
    </dgm:pt>
    <dgm:pt modelId="{D765D986-01FF-420D-AFB6-FF8FF5EA0399}" type="parTrans" cxnId="{D0C5CBE2-304E-4D1F-BB1D-39DAD3B302CF}">
      <dgm:prSet/>
      <dgm:spPr/>
      <dgm:t>
        <a:bodyPr/>
        <a:lstStyle/>
        <a:p>
          <a:endParaRPr lang="tr-TR"/>
        </a:p>
      </dgm:t>
    </dgm:pt>
    <dgm:pt modelId="{4DC3530F-6E10-45D6-903B-71C34AD0EEBE}" type="sibTrans" cxnId="{D0C5CBE2-304E-4D1F-BB1D-39DAD3B302CF}">
      <dgm:prSet/>
      <dgm:spPr/>
      <dgm:t>
        <a:bodyPr/>
        <a:lstStyle/>
        <a:p>
          <a:endParaRPr lang="tr-TR"/>
        </a:p>
      </dgm:t>
    </dgm:pt>
    <dgm:pt modelId="{254F0000-650C-4164-A22D-BDC05946E66A}">
      <dgm:prSet/>
      <dgm:spPr/>
      <dgm:t>
        <a:bodyPr/>
        <a:lstStyle/>
        <a:p>
          <a:pPr rtl="0"/>
          <a:r>
            <a:rPr lang="ar-SY" b="1" dirty="0">
              <a:solidFill>
                <a:schemeClr val="bg1"/>
              </a:solidFill>
              <a:latin typeface="Calibri"/>
              <a:ea typeface="Times New Roman" panose="02020603050405020304" pitchFamily="18" charset="0"/>
              <a:cs typeface="Calibri" panose="020F0502020204030204" pitchFamily="34" charset="0"/>
            </a:rPr>
            <a:t>كونوا جاهزين</a:t>
          </a:r>
          <a:endParaRPr lang="tr-TR" dirty="0"/>
        </a:p>
      </dgm:t>
    </dgm:pt>
    <dgm:pt modelId="{DB936C3C-2E25-43ED-AB27-5E52694E0DC7}" type="parTrans" cxnId="{88E8F3E2-2644-4C9F-9CA0-B98B727CF9CE}">
      <dgm:prSet/>
      <dgm:spPr/>
      <dgm:t>
        <a:bodyPr/>
        <a:lstStyle/>
        <a:p>
          <a:endParaRPr lang="tr-TR"/>
        </a:p>
      </dgm:t>
    </dgm:pt>
    <dgm:pt modelId="{A7D0A196-BB78-4143-AEAF-485F86E09933}" type="sibTrans" cxnId="{88E8F3E2-2644-4C9F-9CA0-B98B727CF9CE}">
      <dgm:prSet/>
      <dgm:spPr/>
      <dgm:t>
        <a:bodyPr/>
        <a:lstStyle/>
        <a:p>
          <a:endParaRPr lang="tr-TR"/>
        </a:p>
      </dgm:t>
    </dgm:pt>
    <dgm:pt modelId="{50F0E00B-EACE-49BE-8343-615935A7CA61}" type="pres">
      <dgm:prSet presAssocID="{5D038BA2-3FE7-4301-9493-08454FC7BFB7}" presName="Name0" presStyleCnt="0">
        <dgm:presLayoutVars>
          <dgm:dir/>
          <dgm:resizeHandles val="exact"/>
        </dgm:presLayoutVars>
      </dgm:prSet>
      <dgm:spPr/>
    </dgm:pt>
    <dgm:pt modelId="{EF60218F-7D3A-42BB-8494-260C2851E4D1}" type="pres">
      <dgm:prSet presAssocID="{7D259E36-E5DF-4343-AEB2-0BDD5F82B7FC}" presName="node" presStyleLbl="node1" presStyleIdx="0" presStyleCnt="3">
        <dgm:presLayoutVars>
          <dgm:bulletEnabled val="1"/>
        </dgm:presLayoutVars>
      </dgm:prSet>
      <dgm:spPr/>
    </dgm:pt>
    <dgm:pt modelId="{BBD4D021-4A5E-4C43-82CA-C53E8D49D42B}" type="pres">
      <dgm:prSet presAssocID="{51B369BD-36AF-4586-9579-1DD26EF18A90}" presName="sibTrans" presStyleCnt="0"/>
      <dgm:spPr/>
    </dgm:pt>
    <dgm:pt modelId="{50C113D9-A424-4D0F-AFEE-BB8326CE8A2D}" type="pres">
      <dgm:prSet presAssocID="{C6ADC126-F6B3-4C91-B661-A3F57AA1A2FC}" presName="node" presStyleLbl="node1" presStyleIdx="1" presStyleCnt="3">
        <dgm:presLayoutVars>
          <dgm:bulletEnabled val="1"/>
        </dgm:presLayoutVars>
      </dgm:prSet>
      <dgm:spPr/>
    </dgm:pt>
    <dgm:pt modelId="{D825CEF1-F647-44BF-80B5-1A5FE134D5C7}" type="pres">
      <dgm:prSet presAssocID="{4DC3530F-6E10-45D6-903B-71C34AD0EEBE}" presName="sibTrans" presStyleCnt="0"/>
      <dgm:spPr/>
    </dgm:pt>
    <dgm:pt modelId="{469F01F5-FF04-4AB0-AF36-0ACDA88B2F53}" type="pres">
      <dgm:prSet presAssocID="{254F0000-650C-4164-A22D-BDC05946E66A}" presName="node" presStyleLbl="node1" presStyleIdx="2" presStyleCnt="3">
        <dgm:presLayoutVars>
          <dgm:bulletEnabled val="1"/>
        </dgm:presLayoutVars>
      </dgm:prSet>
      <dgm:spPr/>
    </dgm:pt>
  </dgm:ptLst>
  <dgm:cxnLst>
    <dgm:cxn modelId="{8405DF17-3F87-433A-8AE5-92106D3BDB80}" type="presOf" srcId="{7D259E36-E5DF-4343-AEB2-0BDD5F82B7FC}" destId="{EF60218F-7D3A-42BB-8494-260C2851E4D1}" srcOrd="0" destOrd="0" presId="urn:microsoft.com/office/officeart/2005/8/layout/hList6"/>
    <dgm:cxn modelId="{F69A711A-253B-4A35-960F-8D9ED255AB51}" srcId="{5D038BA2-3FE7-4301-9493-08454FC7BFB7}" destId="{7D259E36-E5DF-4343-AEB2-0BDD5F82B7FC}" srcOrd="0" destOrd="0" parTransId="{EB2A4BAA-0857-4D3D-B47A-F85918384175}" sibTransId="{51B369BD-36AF-4586-9579-1DD26EF18A90}"/>
    <dgm:cxn modelId="{18886186-A011-481D-9019-7550EC2F1E3D}" type="presOf" srcId="{254F0000-650C-4164-A22D-BDC05946E66A}" destId="{469F01F5-FF04-4AB0-AF36-0ACDA88B2F53}" srcOrd="0" destOrd="0" presId="urn:microsoft.com/office/officeart/2005/8/layout/hList6"/>
    <dgm:cxn modelId="{D0C5CBE2-304E-4D1F-BB1D-39DAD3B302CF}" srcId="{5D038BA2-3FE7-4301-9493-08454FC7BFB7}" destId="{C6ADC126-F6B3-4C91-B661-A3F57AA1A2FC}" srcOrd="1" destOrd="0" parTransId="{D765D986-01FF-420D-AFB6-FF8FF5EA0399}" sibTransId="{4DC3530F-6E10-45D6-903B-71C34AD0EEBE}"/>
    <dgm:cxn modelId="{88E8F3E2-2644-4C9F-9CA0-B98B727CF9CE}" srcId="{5D038BA2-3FE7-4301-9493-08454FC7BFB7}" destId="{254F0000-650C-4164-A22D-BDC05946E66A}" srcOrd="2" destOrd="0" parTransId="{DB936C3C-2E25-43ED-AB27-5E52694E0DC7}" sibTransId="{A7D0A196-BB78-4143-AEAF-485F86E09933}"/>
    <dgm:cxn modelId="{7998A8E5-B774-4973-82AA-526E6DB67BE1}" type="presOf" srcId="{5D038BA2-3FE7-4301-9493-08454FC7BFB7}" destId="{50F0E00B-EACE-49BE-8343-615935A7CA61}" srcOrd="0" destOrd="0" presId="urn:microsoft.com/office/officeart/2005/8/layout/hList6"/>
    <dgm:cxn modelId="{4EE6ECFB-8D24-4E2C-92D8-9B19394E69DF}" type="presOf" srcId="{C6ADC126-F6B3-4C91-B661-A3F57AA1A2FC}" destId="{50C113D9-A424-4D0F-AFEE-BB8326CE8A2D}" srcOrd="0" destOrd="0" presId="urn:microsoft.com/office/officeart/2005/8/layout/hList6"/>
    <dgm:cxn modelId="{A5624B9B-89FA-40AA-80EF-176E5C2FF095}" type="presParOf" srcId="{50F0E00B-EACE-49BE-8343-615935A7CA61}" destId="{EF60218F-7D3A-42BB-8494-260C2851E4D1}" srcOrd="0" destOrd="0" presId="urn:microsoft.com/office/officeart/2005/8/layout/hList6"/>
    <dgm:cxn modelId="{0ED7036B-D624-4243-AB8B-357A9B055F55}" type="presParOf" srcId="{50F0E00B-EACE-49BE-8343-615935A7CA61}" destId="{BBD4D021-4A5E-4C43-82CA-C53E8D49D42B}" srcOrd="1" destOrd="0" presId="urn:microsoft.com/office/officeart/2005/8/layout/hList6"/>
    <dgm:cxn modelId="{2B061135-E7C2-4CB2-9A64-21FFFCE700B6}" type="presParOf" srcId="{50F0E00B-EACE-49BE-8343-615935A7CA61}" destId="{50C113D9-A424-4D0F-AFEE-BB8326CE8A2D}" srcOrd="2" destOrd="0" presId="urn:microsoft.com/office/officeart/2005/8/layout/hList6"/>
    <dgm:cxn modelId="{BBE528A9-168B-4C14-A7BE-4144B77BC595}" type="presParOf" srcId="{50F0E00B-EACE-49BE-8343-615935A7CA61}" destId="{D825CEF1-F647-44BF-80B5-1A5FE134D5C7}" srcOrd="3" destOrd="0" presId="urn:microsoft.com/office/officeart/2005/8/layout/hList6"/>
    <dgm:cxn modelId="{089F502D-B152-4927-A253-82C3240F8F53}" type="presParOf" srcId="{50F0E00B-EACE-49BE-8343-615935A7CA61}" destId="{469F01F5-FF04-4AB0-AF36-0ACDA88B2F53}"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EAD4F-9A6E-48F7-8BF2-C8D603D8C36E}">
      <dsp:nvSpPr>
        <dsp:cNvPr id="0" name=""/>
        <dsp:cNvSpPr/>
      </dsp:nvSpPr>
      <dsp:spPr>
        <a:xfrm>
          <a:off x="1519634" y="564822"/>
          <a:ext cx="2988079" cy="2988079"/>
        </a:xfrm>
        <a:prstGeom prst="blockArc">
          <a:avLst>
            <a:gd name="adj1" fmla="val 12572893"/>
            <a:gd name="adj2" fmla="val 16512512"/>
            <a:gd name="adj3" fmla="val 4517"/>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1FAE774-AEEA-482C-AE11-1D8C37CB519E}">
      <dsp:nvSpPr>
        <dsp:cNvPr id="0" name=""/>
        <dsp:cNvSpPr/>
      </dsp:nvSpPr>
      <dsp:spPr>
        <a:xfrm>
          <a:off x="1522396" y="559927"/>
          <a:ext cx="2988079" cy="2988079"/>
        </a:xfrm>
        <a:prstGeom prst="blockArc">
          <a:avLst>
            <a:gd name="adj1" fmla="val 9530555"/>
            <a:gd name="adj2" fmla="val 12559662"/>
            <a:gd name="adj3" fmla="val 4517"/>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7B9D2D7-B225-41EA-9EEF-37561935D6F8}">
      <dsp:nvSpPr>
        <dsp:cNvPr id="0" name=""/>
        <dsp:cNvSpPr/>
      </dsp:nvSpPr>
      <dsp:spPr>
        <a:xfrm>
          <a:off x="1460004" y="420776"/>
          <a:ext cx="2988079" cy="2988079"/>
        </a:xfrm>
        <a:prstGeom prst="blockArc">
          <a:avLst>
            <a:gd name="adj1" fmla="val 5162054"/>
            <a:gd name="adj2" fmla="val 9171390"/>
            <a:gd name="adj3" fmla="val 4517"/>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62074BA-DDA0-4A1D-9B23-601A4799AB2A}">
      <dsp:nvSpPr>
        <dsp:cNvPr id="0" name=""/>
        <dsp:cNvSpPr/>
      </dsp:nvSpPr>
      <dsp:spPr>
        <a:xfrm>
          <a:off x="2095754" y="518715"/>
          <a:ext cx="2988079" cy="2988079"/>
        </a:xfrm>
        <a:prstGeom prst="blockArc">
          <a:avLst>
            <a:gd name="adj1" fmla="val 1914151"/>
            <a:gd name="adj2" fmla="val 6688871"/>
            <a:gd name="adj3" fmla="val 4517"/>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05BB062-66C8-478E-AFAD-12785D0F4AA8}">
      <dsp:nvSpPr>
        <dsp:cNvPr id="0" name=""/>
        <dsp:cNvSpPr/>
      </dsp:nvSpPr>
      <dsp:spPr>
        <a:xfrm>
          <a:off x="2024954" y="646232"/>
          <a:ext cx="2988079" cy="2988079"/>
        </a:xfrm>
        <a:prstGeom prst="blockArc">
          <a:avLst>
            <a:gd name="adj1" fmla="val 19440876"/>
            <a:gd name="adj2" fmla="val 1570648"/>
            <a:gd name="adj3" fmla="val 4517"/>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93DE1C8-8457-476A-B084-35CDC75948FC}">
      <dsp:nvSpPr>
        <dsp:cNvPr id="0" name=""/>
        <dsp:cNvSpPr/>
      </dsp:nvSpPr>
      <dsp:spPr>
        <a:xfrm>
          <a:off x="1954242" y="539274"/>
          <a:ext cx="2988079" cy="2988079"/>
        </a:xfrm>
        <a:prstGeom prst="blockArc">
          <a:avLst>
            <a:gd name="adj1" fmla="val 15483784"/>
            <a:gd name="adj2" fmla="val 19742821"/>
            <a:gd name="adj3" fmla="val 4517"/>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4BF9BA0-A0FB-414F-9D61-9CBBDCA71CA9}">
      <dsp:nvSpPr>
        <dsp:cNvPr id="0" name=""/>
        <dsp:cNvSpPr/>
      </dsp:nvSpPr>
      <dsp:spPr>
        <a:xfrm>
          <a:off x="1979320" y="1261234"/>
          <a:ext cx="2375329" cy="133890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ar-SY" sz="2400" b="1" kern="1200" dirty="0">
              <a:solidFill>
                <a:schemeClr val="bg1"/>
              </a:solidFill>
              <a:latin typeface="Calibri"/>
              <a:cs typeface="Calibri"/>
            </a:rPr>
            <a:t>الإصابة</a:t>
          </a:r>
          <a:endParaRPr lang="tr-TR" sz="1800" b="1" kern="1200" dirty="0">
            <a:latin typeface="+mj-lt"/>
            <a:cs typeface="Arial" panose="020B0604020202020204" pitchFamily="34" charset="0"/>
          </a:endParaRPr>
        </a:p>
      </dsp:txBody>
      <dsp:txXfrm>
        <a:off x="2327179" y="1457312"/>
        <a:ext cx="1679611" cy="946751"/>
      </dsp:txXfrm>
    </dsp:sp>
    <dsp:sp modelId="{6D8242B5-6ADE-4A7A-B496-8169EEB18B36}">
      <dsp:nvSpPr>
        <dsp:cNvPr id="0" name=""/>
        <dsp:cNvSpPr/>
      </dsp:nvSpPr>
      <dsp:spPr>
        <a:xfrm>
          <a:off x="2436955" y="135974"/>
          <a:ext cx="1418571" cy="937235"/>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ar-SY" sz="2000" b="1" kern="1200" dirty="0">
              <a:solidFill>
                <a:schemeClr val="bg1"/>
              </a:solidFill>
              <a:latin typeface="Calibri"/>
              <a:cs typeface="Calibri"/>
            </a:rPr>
            <a:t>المدرسة</a:t>
          </a:r>
          <a:endParaRPr lang="tr-TR" sz="2000" b="1" kern="1200" dirty="0">
            <a:solidFill>
              <a:schemeClr val="bg1"/>
            </a:solidFill>
          </a:endParaRPr>
        </a:p>
      </dsp:txBody>
      <dsp:txXfrm>
        <a:off x="2644700" y="273229"/>
        <a:ext cx="1003081" cy="662725"/>
      </dsp:txXfrm>
    </dsp:sp>
    <dsp:sp modelId="{199D094D-D9CA-44C5-B7F4-4C32F6045E5A}">
      <dsp:nvSpPr>
        <dsp:cNvPr id="0" name=""/>
        <dsp:cNvSpPr/>
      </dsp:nvSpPr>
      <dsp:spPr>
        <a:xfrm>
          <a:off x="3690687" y="813613"/>
          <a:ext cx="2019864" cy="937235"/>
        </a:xfrm>
        <a:prstGeom prst="ellipse">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ar-SY" sz="2000" b="1" kern="1200" dirty="0">
              <a:solidFill>
                <a:schemeClr val="bg1"/>
              </a:solidFill>
              <a:latin typeface="Calibri"/>
              <a:cs typeface="Calibri"/>
            </a:rPr>
            <a:t>الشارع، الحي</a:t>
          </a:r>
          <a:endParaRPr lang="tr-TR" sz="2000" b="1" kern="1200" dirty="0"/>
        </a:p>
      </dsp:txBody>
      <dsp:txXfrm>
        <a:off x="3986489" y="950868"/>
        <a:ext cx="1428260" cy="662725"/>
      </dsp:txXfrm>
    </dsp:sp>
    <dsp:sp modelId="{DBEDD675-192C-4C04-AE61-33D523D16E54}">
      <dsp:nvSpPr>
        <dsp:cNvPr id="0" name=""/>
        <dsp:cNvSpPr/>
      </dsp:nvSpPr>
      <dsp:spPr>
        <a:xfrm>
          <a:off x="3513892" y="2034184"/>
          <a:ext cx="2631241" cy="1500607"/>
        </a:xfrm>
        <a:prstGeom prst="ellipse">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Y" sz="1800" b="1" kern="1200" dirty="0">
              <a:solidFill>
                <a:schemeClr val="bg1"/>
              </a:solidFill>
              <a:latin typeface="Calibri"/>
              <a:cs typeface="Calibri"/>
            </a:rPr>
            <a:t>المنزل</a:t>
          </a:r>
          <a:endParaRPr lang="tr-TR" sz="1800" b="1" kern="1200" dirty="0">
            <a:solidFill>
              <a:schemeClr val="bg1"/>
            </a:solidFill>
            <a:latin typeface="Calibri"/>
            <a:cs typeface="Calibri"/>
          </a:endParaRPr>
        </a:p>
        <a:p>
          <a:pPr marL="0" lvl="0" indent="0" algn="ctr" defTabSz="800100" rtl="1">
            <a:lnSpc>
              <a:spcPct val="90000"/>
            </a:lnSpc>
            <a:spcBef>
              <a:spcPct val="0"/>
            </a:spcBef>
            <a:spcAft>
              <a:spcPct val="35000"/>
            </a:spcAft>
            <a:buNone/>
          </a:pPr>
          <a:r>
            <a:rPr lang="ar-SY" sz="1800" b="1" kern="1200" dirty="0">
              <a:solidFill>
                <a:schemeClr val="bg1"/>
              </a:solidFill>
              <a:latin typeface="Calibri"/>
              <a:cs typeface="Calibri"/>
            </a:rPr>
            <a:t>(الصالون، المطبخ، الحديقة، غرفة النوم، الشرفة، الحمام، المرآب)</a:t>
          </a:r>
          <a:endParaRPr lang="tr-TR" sz="1800" b="0" kern="1200" dirty="0"/>
        </a:p>
      </dsp:txBody>
      <dsp:txXfrm>
        <a:off x="3899228" y="2253943"/>
        <a:ext cx="1860569" cy="1061089"/>
      </dsp:txXfrm>
    </dsp:sp>
    <dsp:sp modelId="{9DBF51CA-441B-4AAF-AF73-F0C2FE42A197}">
      <dsp:nvSpPr>
        <dsp:cNvPr id="0" name=""/>
        <dsp:cNvSpPr/>
      </dsp:nvSpPr>
      <dsp:spPr>
        <a:xfrm>
          <a:off x="2053045" y="2903001"/>
          <a:ext cx="2003987" cy="937235"/>
        </a:xfrm>
        <a:prstGeom prst="ellipse">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SY" sz="1800" b="1" kern="1200" dirty="0">
              <a:solidFill>
                <a:schemeClr val="bg1"/>
              </a:solidFill>
              <a:latin typeface="Calibri"/>
              <a:cs typeface="Calibri"/>
            </a:rPr>
            <a:t>المرآب، مكان ممارسة الرياضة</a:t>
          </a:r>
          <a:endParaRPr lang="tr-TR" sz="1800" b="1" kern="1200" dirty="0"/>
        </a:p>
      </dsp:txBody>
      <dsp:txXfrm>
        <a:off x="2346522" y="3040256"/>
        <a:ext cx="1417033" cy="662725"/>
      </dsp:txXfrm>
    </dsp:sp>
    <dsp:sp modelId="{8AC031A5-C7DC-4DE2-A8CE-0A45EA6E1D92}">
      <dsp:nvSpPr>
        <dsp:cNvPr id="0" name=""/>
        <dsp:cNvSpPr/>
      </dsp:nvSpPr>
      <dsp:spPr>
        <a:xfrm>
          <a:off x="584999" y="2112417"/>
          <a:ext cx="2139146" cy="937235"/>
        </a:xfrm>
        <a:prstGeom prst="ellipse">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Y" sz="1800" b="1" kern="1200" dirty="0">
              <a:solidFill>
                <a:schemeClr val="bg1"/>
              </a:solidFill>
              <a:latin typeface="Calibri"/>
              <a:cs typeface="Calibri"/>
            </a:rPr>
            <a:t>بالقرب من الماء</a:t>
          </a:r>
          <a:br>
            <a:rPr lang="ar-SY" sz="1800" b="1" kern="1200" dirty="0">
              <a:solidFill>
                <a:schemeClr val="bg1"/>
              </a:solidFill>
              <a:latin typeface="Calibri"/>
              <a:cs typeface="Calibri"/>
            </a:rPr>
          </a:br>
          <a:r>
            <a:rPr lang="ar-SY" sz="1800" b="1" kern="1200" dirty="0">
              <a:solidFill>
                <a:schemeClr val="bg1"/>
              </a:solidFill>
              <a:latin typeface="Calibri"/>
              <a:cs typeface="Calibri"/>
            </a:rPr>
            <a:t>(بحر، مسبح)</a:t>
          </a:r>
          <a:endParaRPr lang="tr-TR" sz="1400" b="1" kern="1200" dirty="0"/>
        </a:p>
      </dsp:txBody>
      <dsp:txXfrm>
        <a:off x="898270" y="2249672"/>
        <a:ext cx="1512604" cy="662725"/>
      </dsp:txXfrm>
    </dsp:sp>
    <dsp:sp modelId="{55AD5F7C-BC3C-4F86-A4C9-CCD107AFDCD6}">
      <dsp:nvSpPr>
        <dsp:cNvPr id="0" name=""/>
        <dsp:cNvSpPr/>
      </dsp:nvSpPr>
      <dsp:spPr>
        <a:xfrm>
          <a:off x="614713" y="870088"/>
          <a:ext cx="2257172" cy="937235"/>
        </a:xfrm>
        <a:prstGeom prst="ellips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ar-SY" sz="2000" b="1" kern="1200" dirty="0">
              <a:solidFill>
                <a:schemeClr val="bg1"/>
              </a:solidFill>
              <a:latin typeface="Calibri"/>
              <a:cs typeface="Calibri"/>
            </a:rPr>
            <a:t>منطقة الزراعة</a:t>
          </a:r>
          <a:endParaRPr lang="tr-TR" sz="2000" b="1" kern="1200" dirty="0"/>
        </a:p>
      </dsp:txBody>
      <dsp:txXfrm>
        <a:off x="945268" y="1007343"/>
        <a:ext cx="1596062" cy="6627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494E7-8BDA-431F-A406-960C045E6683}">
      <dsp:nvSpPr>
        <dsp:cNvPr id="0" name=""/>
        <dsp:cNvSpPr/>
      </dsp:nvSpPr>
      <dsp:spPr>
        <a:xfrm rot="5400000">
          <a:off x="2676419" y="-2554574"/>
          <a:ext cx="646505" cy="5999321"/>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889000" rtl="1">
            <a:lnSpc>
              <a:spcPct val="90000"/>
            </a:lnSpc>
            <a:spcBef>
              <a:spcPct val="0"/>
            </a:spcBef>
            <a:spcAft>
              <a:spcPct val="15000"/>
            </a:spcAft>
            <a:buChar char="•"/>
          </a:pPr>
          <a:r>
            <a:rPr lang="ar-SY" sz="2000" b="0" kern="1200" dirty="0">
              <a:solidFill>
                <a:schemeClr val="tx1"/>
              </a:solidFill>
              <a:latin typeface="Calibri"/>
              <a:cs typeface="Calibri" panose="020F0502020204030204" pitchFamily="34" charset="0"/>
            </a:rPr>
            <a:t>البكاء والصراخ والأنين وصوت الكسر ونداء الاستغاثة</a:t>
          </a:r>
          <a:endParaRPr lang="tr-TR" sz="2000" b="0" kern="1200" dirty="0">
            <a:solidFill>
              <a:schemeClr val="tx1"/>
            </a:solidFill>
          </a:endParaRPr>
        </a:p>
      </dsp:txBody>
      <dsp:txXfrm rot="-5400000">
        <a:off x="11" y="153394"/>
        <a:ext cx="5967761" cy="583385"/>
      </dsp:txXfrm>
    </dsp:sp>
    <dsp:sp modelId="{3004B57E-69D6-444D-ADD6-6D382B66045B}">
      <dsp:nvSpPr>
        <dsp:cNvPr id="0" name=""/>
        <dsp:cNvSpPr/>
      </dsp:nvSpPr>
      <dsp:spPr>
        <a:xfrm flipH="1">
          <a:off x="6002234" y="0"/>
          <a:ext cx="3408465" cy="80813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rtl="1">
            <a:lnSpc>
              <a:spcPct val="90000"/>
            </a:lnSpc>
            <a:spcBef>
              <a:spcPct val="0"/>
            </a:spcBef>
            <a:spcAft>
              <a:spcPct val="35000"/>
            </a:spcAft>
            <a:buNone/>
          </a:pPr>
          <a:r>
            <a:rPr lang="ar-SY" sz="3100" b="1" kern="1200" dirty="0">
              <a:solidFill>
                <a:schemeClr val="bg1"/>
              </a:solidFill>
              <a:latin typeface="Calibri"/>
              <a:ea typeface="Times New Roman" panose="02020603050405020304" pitchFamily="18" charset="0"/>
              <a:cs typeface="Calibri" panose="020F0502020204030204" pitchFamily="34" charset="0"/>
            </a:rPr>
            <a:t>الأصوات غير الاعتيادية</a:t>
          </a:r>
          <a:endParaRPr lang="tr-TR" sz="3100" kern="1200" dirty="0">
            <a:solidFill>
              <a:schemeClr val="bg1"/>
            </a:solidFill>
          </a:endParaRPr>
        </a:p>
      </dsp:txBody>
      <dsp:txXfrm>
        <a:off x="6041684" y="39450"/>
        <a:ext cx="3329565" cy="729231"/>
      </dsp:txXfrm>
    </dsp:sp>
    <dsp:sp modelId="{929555D3-DB02-4641-9D16-E2D02F762573}">
      <dsp:nvSpPr>
        <dsp:cNvPr id="0" name=""/>
        <dsp:cNvSpPr/>
      </dsp:nvSpPr>
      <dsp:spPr>
        <a:xfrm rot="5400000">
          <a:off x="2688171" y="-1708800"/>
          <a:ext cx="646505" cy="6022848"/>
        </a:xfrm>
        <a:prstGeom prst="round2SameRect">
          <a:avLst/>
        </a:prstGeom>
        <a:solidFill>
          <a:schemeClr val="accent5">
            <a:tint val="40000"/>
            <a:alpha val="90000"/>
            <a:hueOff val="-2246587"/>
            <a:satOff val="-7611"/>
            <a:lumOff val="-976"/>
            <a:alphaOff val="0"/>
          </a:schemeClr>
        </a:solidFill>
        <a:ln w="6350" cap="flat" cmpd="sng" algn="ctr">
          <a:solidFill>
            <a:schemeClr val="accent5">
              <a:tint val="40000"/>
              <a:alpha val="90000"/>
              <a:hueOff val="-2246587"/>
              <a:satOff val="-7611"/>
              <a:lumOff val="-97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889000" rtl="1">
            <a:lnSpc>
              <a:spcPct val="90000"/>
            </a:lnSpc>
            <a:spcBef>
              <a:spcPct val="0"/>
            </a:spcBef>
            <a:spcAft>
              <a:spcPct val="15000"/>
            </a:spcAft>
            <a:buChar char="•"/>
          </a:pPr>
          <a:r>
            <a:rPr lang="ar-SY" sz="2000" b="0" kern="1200" dirty="0">
              <a:solidFill>
                <a:schemeClr val="tx1"/>
              </a:solidFill>
              <a:latin typeface="Calibri"/>
              <a:cs typeface="Calibri" panose="020F0502020204030204" pitchFamily="34" charset="0"/>
            </a:rPr>
            <a:t>الأواني المقلوبة وشظايا الزجاج والخزائن المفتوحة والدخان والأدوية المنسكبة، إلخ.</a:t>
          </a:r>
          <a:endParaRPr lang="tr-TR" sz="2000" kern="1200" dirty="0"/>
        </a:p>
      </dsp:txBody>
      <dsp:txXfrm rot="-5400000">
        <a:off x="0" y="1010931"/>
        <a:ext cx="5991288" cy="583385"/>
      </dsp:txXfrm>
    </dsp:sp>
    <dsp:sp modelId="{4B5471F7-6037-4231-BC06-1DAE49A16A06}">
      <dsp:nvSpPr>
        <dsp:cNvPr id="0" name=""/>
        <dsp:cNvSpPr/>
      </dsp:nvSpPr>
      <dsp:spPr>
        <a:xfrm>
          <a:off x="6022848" y="844489"/>
          <a:ext cx="3387852" cy="808131"/>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rtl="1">
            <a:lnSpc>
              <a:spcPct val="90000"/>
            </a:lnSpc>
            <a:spcBef>
              <a:spcPct val="0"/>
            </a:spcBef>
            <a:spcAft>
              <a:spcPct val="35000"/>
            </a:spcAft>
            <a:buNone/>
          </a:pPr>
          <a:r>
            <a:rPr lang="ar-SY" sz="3100" b="1" kern="1200" dirty="0">
              <a:solidFill>
                <a:schemeClr val="bg1"/>
              </a:solidFill>
              <a:latin typeface="Calibri"/>
              <a:ea typeface="Times New Roman" panose="02020603050405020304" pitchFamily="18" charset="0"/>
              <a:cs typeface="Calibri" panose="020F0502020204030204" pitchFamily="34" charset="0"/>
            </a:rPr>
            <a:t>المناظر غير الاعتيادية</a:t>
          </a:r>
          <a:endParaRPr lang="tr-TR" sz="3100" kern="1200" dirty="0"/>
        </a:p>
      </dsp:txBody>
      <dsp:txXfrm>
        <a:off x="6062298" y="883939"/>
        <a:ext cx="3308952" cy="729231"/>
      </dsp:txXfrm>
    </dsp:sp>
    <dsp:sp modelId="{DDCDAEB4-06D1-42E0-A238-56A531DD58D8}">
      <dsp:nvSpPr>
        <dsp:cNvPr id="0" name=""/>
        <dsp:cNvSpPr/>
      </dsp:nvSpPr>
      <dsp:spPr>
        <a:xfrm rot="5400000">
          <a:off x="2688171" y="-884298"/>
          <a:ext cx="646505" cy="6022848"/>
        </a:xfrm>
        <a:prstGeom prst="round2SameRect">
          <a:avLst/>
        </a:prstGeom>
        <a:solidFill>
          <a:schemeClr val="accent5">
            <a:tint val="40000"/>
            <a:alpha val="90000"/>
            <a:hueOff val="-4493175"/>
            <a:satOff val="-15221"/>
            <a:lumOff val="-1952"/>
            <a:alphaOff val="0"/>
          </a:schemeClr>
        </a:solidFill>
        <a:ln w="6350" cap="flat" cmpd="sng" algn="ctr">
          <a:solidFill>
            <a:schemeClr val="accent5">
              <a:tint val="40000"/>
              <a:alpha val="90000"/>
              <a:hueOff val="-4493175"/>
              <a:satOff val="-15221"/>
              <a:lumOff val="-195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889000" rtl="1">
            <a:lnSpc>
              <a:spcPct val="90000"/>
            </a:lnSpc>
            <a:spcBef>
              <a:spcPct val="0"/>
            </a:spcBef>
            <a:spcAft>
              <a:spcPct val="15000"/>
            </a:spcAft>
            <a:buChar char="•"/>
          </a:pPr>
          <a:r>
            <a:rPr lang="ar-SY" sz="2000" b="0" kern="1200" dirty="0">
              <a:solidFill>
                <a:schemeClr val="tx1"/>
              </a:solidFill>
              <a:latin typeface="Calibri"/>
              <a:cs typeface="Calibri" panose="020F0502020204030204" pitchFamily="34" charset="0"/>
            </a:rPr>
            <a:t>رائحة الحريق ورائحة شريط أو بلاستيك ورائحة الغاز</a:t>
          </a:r>
          <a:endParaRPr lang="tr-TR" sz="2000" kern="1200" dirty="0"/>
        </a:p>
      </dsp:txBody>
      <dsp:txXfrm rot="-5400000">
        <a:off x="0" y="1835433"/>
        <a:ext cx="5991288" cy="583385"/>
      </dsp:txXfrm>
    </dsp:sp>
    <dsp:sp modelId="{4E40E5A8-7106-4387-A5C2-3AEB1F031521}">
      <dsp:nvSpPr>
        <dsp:cNvPr id="0" name=""/>
        <dsp:cNvSpPr/>
      </dsp:nvSpPr>
      <dsp:spPr>
        <a:xfrm>
          <a:off x="6022848" y="1698660"/>
          <a:ext cx="3387852" cy="808131"/>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rtl="1">
            <a:lnSpc>
              <a:spcPct val="90000"/>
            </a:lnSpc>
            <a:spcBef>
              <a:spcPct val="0"/>
            </a:spcBef>
            <a:spcAft>
              <a:spcPct val="35000"/>
            </a:spcAft>
            <a:buNone/>
          </a:pPr>
          <a:r>
            <a:rPr lang="ar-SY" sz="3100" b="1" kern="1200" dirty="0">
              <a:solidFill>
                <a:schemeClr val="bg1"/>
              </a:solidFill>
              <a:latin typeface="Calibri"/>
              <a:ea typeface="Times New Roman" panose="02020603050405020304" pitchFamily="18" charset="0"/>
              <a:cs typeface="Calibri" panose="020F0502020204030204" pitchFamily="34" charset="0"/>
            </a:rPr>
            <a:t>الروائح الغريبة</a:t>
          </a:r>
          <a:endParaRPr lang="tr-TR" sz="3100" kern="1200" dirty="0"/>
        </a:p>
      </dsp:txBody>
      <dsp:txXfrm>
        <a:off x="6062298" y="1738110"/>
        <a:ext cx="3308952" cy="729231"/>
      </dsp:txXfrm>
    </dsp:sp>
    <dsp:sp modelId="{5A7ECD93-FCE8-44C8-9734-42803BFA1F65}">
      <dsp:nvSpPr>
        <dsp:cNvPr id="0" name=""/>
        <dsp:cNvSpPr/>
      </dsp:nvSpPr>
      <dsp:spPr>
        <a:xfrm rot="5400000">
          <a:off x="2688171" y="-41785"/>
          <a:ext cx="646505" cy="6022848"/>
        </a:xfrm>
        <a:prstGeom prst="round2Same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889000" rtl="1">
            <a:lnSpc>
              <a:spcPct val="90000"/>
            </a:lnSpc>
            <a:spcBef>
              <a:spcPct val="0"/>
            </a:spcBef>
            <a:spcAft>
              <a:spcPct val="15000"/>
            </a:spcAft>
            <a:buChar char="•"/>
          </a:pPr>
          <a:r>
            <a:rPr lang="ar-SY" sz="2000" b="0" kern="1200" dirty="0">
              <a:solidFill>
                <a:schemeClr val="tx1"/>
              </a:solidFill>
              <a:latin typeface="Calibri"/>
              <a:cs typeface="Calibri" panose="020F0502020204030204" pitchFamily="34" charset="0"/>
            </a:rPr>
            <a:t>النعاس المفرط وعدم القدرة على الاستيقاظ وتماتم غير مفهومة وحالة عدم التوجه وشحوب البشرة والاحمرار والكدمات</a:t>
          </a:r>
          <a:endParaRPr lang="tr-TR" sz="2000" kern="1200" dirty="0"/>
        </a:p>
      </dsp:txBody>
      <dsp:txXfrm rot="-5400000">
        <a:off x="0" y="2677946"/>
        <a:ext cx="5991288" cy="583385"/>
      </dsp:txXfrm>
    </dsp:sp>
    <dsp:sp modelId="{615789E2-3DF7-4BC4-BE8B-4E99724E668C}">
      <dsp:nvSpPr>
        <dsp:cNvPr id="0" name=""/>
        <dsp:cNvSpPr/>
      </dsp:nvSpPr>
      <dsp:spPr>
        <a:xfrm>
          <a:off x="6022848" y="2548976"/>
          <a:ext cx="3387852" cy="808131"/>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rtl="1">
            <a:lnSpc>
              <a:spcPct val="90000"/>
            </a:lnSpc>
            <a:spcBef>
              <a:spcPct val="0"/>
            </a:spcBef>
            <a:spcAft>
              <a:spcPct val="35000"/>
            </a:spcAft>
            <a:buNone/>
          </a:pPr>
          <a:r>
            <a:rPr lang="ar-SY" sz="3100" b="1" kern="1200" dirty="0">
              <a:solidFill>
                <a:schemeClr val="bg1"/>
              </a:solidFill>
              <a:latin typeface="Calibri"/>
              <a:ea typeface="Times New Roman" panose="02020603050405020304" pitchFamily="18" charset="0"/>
              <a:cs typeface="Calibri" panose="020F0502020204030204" pitchFamily="34" charset="0"/>
            </a:rPr>
            <a:t>التصرفات الغريبة</a:t>
          </a:r>
          <a:endParaRPr lang="tr-TR" sz="3100" kern="1200" dirty="0"/>
        </a:p>
      </dsp:txBody>
      <dsp:txXfrm>
        <a:off x="6062298" y="2588426"/>
        <a:ext cx="3308952" cy="7292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0218F-7D3A-42BB-8494-260C2851E4D1}">
      <dsp:nvSpPr>
        <dsp:cNvPr id="0" name=""/>
        <dsp:cNvSpPr/>
      </dsp:nvSpPr>
      <dsp:spPr>
        <a:xfrm rot="16200000">
          <a:off x="-165135" y="166166"/>
          <a:ext cx="3012788" cy="2680456"/>
        </a:xfrm>
        <a:prstGeom prst="flowChartManualOperati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00" tIns="0" rIns="317500" bIns="0" numCol="1" spcCol="1270" anchor="ctr" anchorCtr="0">
          <a:noAutofit/>
        </a:bodyPr>
        <a:lstStyle/>
        <a:p>
          <a:pPr marL="0" lvl="0" indent="0" algn="ctr" defTabSz="2222500" rtl="0">
            <a:lnSpc>
              <a:spcPct val="90000"/>
            </a:lnSpc>
            <a:spcBef>
              <a:spcPct val="0"/>
            </a:spcBef>
            <a:spcAft>
              <a:spcPct val="35000"/>
            </a:spcAft>
            <a:buNone/>
          </a:pPr>
          <a:r>
            <a:rPr lang="ar-SY" sz="5000" b="1" kern="1200" dirty="0">
              <a:solidFill>
                <a:schemeClr val="bg1"/>
              </a:solidFill>
              <a:latin typeface="Calibri"/>
              <a:ea typeface="Times New Roman" panose="02020603050405020304" pitchFamily="18" charset="0"/>
              <a:cs typeface="Calibri" panose="020F0502020204030204" pitchFamily="34" charset="0"/>
            </a:rPr>
            <a:t>كونوا على دراية</a:t>
          </a:r>
          <a:endParaRPr lang="tr-TR" sz="5000" kern="1200" dirty="0">
            <a:solidFill>
              <a:schemeClr val="bg1"/>
            </a:solidFill>
          </a:endParaRPr>
        </a:p>
      </dsp:txBody>
      <dsp:txXfrm rot="5400000">
        <a:off x="1031" y="602558"/>
        <a:ext cx="2680456" cy="1807672"/>
      </dsp:txXfrm>
    </dsp:sp>
    <dsp:sp modelId="{50C113D9-A424-4D0F-AFEE-BB8326CE8A2D}">
      <dsp:nvSpPr>
        <dsp:cNvPr id="0" name=""/>
        <dsp:cNvSpPr/>
      </dsp:nvSpPr>
      <dsp:spPr>
        <a:xfrm rot="16200000">
          <a:off x="2716355" y="166166"/>
          <a:ext cx="3012788" cy="2680456"/>
        </a:xfrm>
        <a:prstGeom prst="flowChartManualOperation">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00" tIns="0" rIns="317500" bIns="0" numCol="1" spcCol="1270" anchor="ctr" anchorCtr="0">
          <a:noAutofit/>
        </a:bodyPr>
        <a:lstStyle/>
        <a:p>
          <a:pPr marL="0" lvl="0" indent="0" algn="ctr" defTabSz="2222500" rtl="0">
            <a:lnSpc>
              <a:spcPct val="90000"/>
            </a:lnSpc>
            <a:spcBef>
              <a:spcPct val="0"/>
            </a:spcBef>
            <a:spcAft>
              <a:spcPct val="35000"/>
            </a:spcAft>
            <a:buNone/>
          </a:pPr>
          <a:r>
            <a:rPr lang="ar-SY" sz="5000" b="1" kern="1200" dirty="0">
              <a:solidFill>
                <a:schemeClr val="bg1"/>
              </a:solidFill>
              <a:latin typeface="Calibri"/>
              <a:ea typeface="Times New Roman" panose="02020603050405020304" pitchFamily="18" charset="0"/>
              <a:cs typeface="Calibri" panose="020F0502020204030204" pitchFamily="34" charset="0"/>
            </a:rPr>
            <a:t>راقبوا</a:t>
          </a:r>
          <a:endParaRPr lang="tr-TR" sz="5000" kern="1200" dirty="0"/>
        </a:p>
      </dsp:txBody>
      <dsp:txXfrm rot="5400000">
        <a:off x="2882521" y="602558"/>
        <a:ext cx="2680456" cy="1807672"/>
      </dsp:txXfrm>
    </dsp:sp>
    <dsp:sp modelId="{469F01F5-FF04-4AB0-AF36-0ACDA88B2F53}">
      <dsp:nvSpPr>
        <dsp:cNvPr id="0" name=""/>
        <dsp:cNvSpPr/>
      </dsp:nvSpPr>
      <dsp:spPr>
        <a:xfrm rot="16200000">
          <a:off x="5597846" y="166166"/>
          <a:ext cx="3012788" cy="2680456"/>
        </a:xfrm>
        <a:prstGeom prst="flowChartManualOperation">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00" tIns="0" rIns="317500" bIns="0" numCol="1" spcCol="1270" anchor="ctr" anchorCtr="0">
          <a:noAutofit/>
        </a:bodyPr>
        <a:lstStyle/>
        <a:p>
          <a:pPr marL="0" lvl="0" indent="0" algn="ctr" defTabSz="2222500" rtl="0">
            <a:lnSpc>
              <a:spcPct val="90000"/>
            </a:lnSpc>
            <a:spcBef>
              <a:spcPct val="0"/>
            </a:spcBef>
            <a:spcAft>
              <a:spcPct val="35000"/>
            </a:spcAft>
            <a:buNone/>
          </a:pPr>
          <a:r>
            <a:rPr lang="ar-SY" sz="5000" b="1" kern="1200" dirty="0">
              <a:solidFill>
                <a:schemeClr val="bg1"/>
              </a:solidFill>
              <a:latin typeface="Calibri"/>
              <a:ea typeface="Times New Roman" panose="02020603050405020304" pitchFamily="18" charset="0"/>
              <a:cs typeface="Calibri" panose="020F0502020204030204" pitchFamily="34" charset="0"/>
            </a:rPr>
            <a:t>كونوا جاهزين</a:t>
          </a:r>
          <a:endParaRPr lang="tr-TR" sz="5000" kern="1200" dirty="0"/>
        </a:p>
      </dsp:txBody>
      <dsp:txXfrm rot="5400000">
        <a:off x="5764012" y="602558"/>
        <a:ext cx="2680456" cy="180767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296D56-8B80-4DF8-B000-17AA565151DE}" type="datetimeFigureOut">
              <a:rPr lang="tr-TR" smtClean="0"/>
              <a:t>29.11.2021</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E0D82C-DCAC-48AA-8AE8-FBA47DE9E639}" type="slidenum">
              <a:rPr lang="tr-TR" smtClean="0"/>
              <a:t>‹#›</a:t>
            </a:fld>
            <a:endParaRPr lang="tr-TR"/>
          </a:p>
        </p:txBody>
      </p:sp>
    </p:spTree>
    <p:extLst>
      <p:ext uri="{BB962C8B-B14F-4D97-AF65-F5344CB8AC3E}">
        <p14:creationId xmlns:p14="http://schemas.microsoft.com/office/powerpoint/2010/main" val="1598415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DC1224C-9CAC-4E15-AA77-3B6A2B697235}" type="slidenum">
              <a:rPr lang="tr-TR" smtClean="0"/>
              <a:pPr/>
              <a:t>36</a:t>
            </a:fld>
            <a:endParaRPr lang="tr-TR"/>
          </a:p>
        </p:txBody>
      </p:sp>
    </p:spTree>
    <p:extLst>
      <p:ext uri="{BB962C8B-B14F-4D97-AF65-F5344CB8AC3E}">
        <p14:creationId xmlns:p14="http://schemas.microsoft.com/office/powerpoint/2010/main" val="3882139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DC1224C-9CAC-4E15-AA77-3B6A2B697235}" type="slidenum">
              <a:rPr lang="tr-TR" smtClean="0"/>
              <a:pPr/>
              <a:t>42</a:t>
            </a:fld>
            <a:endParaRPr lang="tr-TR"/>
          </a:p>
        </p:txBody>
      </p:sp>
    </p:spTree>
    <p:extLst>
      <p:ext uri="{BB962C8B-B14F-4D97-AF65-F5344CB8AC3E}">
        <p14:creationId xmlns:p14="http://schemas.microsoft.com/office/powerpoint/2010/main" val="3563638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EB6C-1411-A149-A0EC-B14D929EA1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R"/>
          </a:p>
        </p:txBody>
      </p:sp>
      <p:sp>
        <p:nvSpPr>
          <p:cNvPr id="3" name="Subtitle 2">
            <a:extLst>
              <a:ext uri="{FF2B5EF4-FFF2-40B4-BE49-F238E27FC236}">
                <a16:creationId xmlns:a16="http://schemas.microsoft.com/office/drawing/2014/main" id="{04592BC0-552E-8A4F-80CA-4C78F7580A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R"/>
          </a:p>
        </p:txBody>
      </p:sp>
      <p:sp>
        <p:nvSpPr>
          <p:cNvPr id="4" name="Date Placeholder 3">
            <a:extLst>
              <a:ext uri="{FF2B5EF4-FFF2-40B4-BE49-F238E27FC236}">
                <a16:creationId xmlns:a16="http://schemas.microsoft.com/office/drawing/2014/main" id="{24669AD3-2660-1648-A873-9FC78511F16A}"/>
              </a:ext>
            </a:extLst>
          </p:cNvPr>
          <p:cNvSpPr>
            <a:spLocks noGrp="1"/>
          </p:cNvSpPr>
          <p:nvPr>
            <p:ph type="dt" sz="half" idx="10"/>
          </p:nvPr>
        </p:nvSpPr>
        <p:spPr/>
        <p:txBody>
          <a:bodyPr/>
          <a:lstStyle/>
          <a:p>
            <a:endParaRPr lang="en-TR"/>
          </a:p>
        </p:txBody>
      </p:sp>
      <p:sp>
        <p:nvSpPr>
          <p:cNvPr id="5" name="Footer Placeholder 4">
            <a:extLst>
              <a:ext uri="{FF2B5EF4-FFF2-40B4-BE49-F238E27FC236}">
                <a16:creationId xmlns:a16="http://schemas.microsoft.com/office/drawing/2014/main" id="{D1456ACE-CED1-2246-908D-ABE724B2D629}"/>
              </a:ext>
            </a:extLst>
          </p:cNvPr>
          <p:cNvSpPr>
            <a:spLocks noGrp="1"/>
          </p:cNvSpPr>
          <p:nvPr>
            <p:ph type="ftr" sz="quarter" idx="11"/>
          </p:nvPr>
        </p:nvSpPr>
        <p:spPr/>
        <p:txBody>
          <a:bodyPr/>
          <a:lstStyle/>
          <a:p>
            <a:r>
              <a:rPr lang="tr-TR"/>
              <a:t>Halk Sağlığı Genel Müdürlüğü Çocuk ve Ergen Sağlığı Dairesi Başkanlığı</a:t>
            </a:r>
            <a:endParaRPr lang="en-TR"/>
          </a:p>
        </p:txBody>
      </p:sp>
      <p:sp>
        <p:nvSpPr>
          <p:cNvPr id="6" name="Slide Number Placeholder 5">
            <a:extLst>
              <a:ext uri="{FF2B5EF4-FFF2-40B4-BE49-F238E27FC236}">
                <a16:creationId xmlns:a16="http://schemas.microsoft.com/office/drawing/2014/main" id="{220F59D9-82B3-1B42-8CB3-30B4C3BF6503}"/>
              </a:ext>
            </a:extLst>
          </p:cNvPr>
          <p:cNvSpPr>
            <a:spLocks noGrp="1"/>
          </p:cNvSpPr>
          <p:nvPr>
            <p:ph type="sldNum" sz="quarter" idx="12"/>
          </p:nvPr>
        </p:nvSpPr>
        <p:spPr/>
        <p:txBody>
          <a:bodyPr/>
          <a:lstStyle/>
          <a:p>
            <a:fld id="{296B865E-7BE2-9F45-9E07-1E4ECF6D5776}" type="slidenum">
              <a:rPr lang="en-TR" smtClean="0"/>
              <a:t>‹#›</a:t>
            </a:fld>
            <a:endParaRPr lang="en-TR"/>
          </a:p>
        </p:txBody>
      </p:sp>
    </p:spTree>
    <p:extLst>
      <p:ext uri="{BB962C8B-B14F-4D97-AF65-F5344CB8AC3E}">
        <p14:creationId xmlns:p14="http://schemas.microsoft.com/office/powerpoint/2010/main" val="996151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B6761-7872-C44C-930B-C16FAAE0E359}"/>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0D77692E-2DE0-9E46-B5C9-51683C0A42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25EAD8D3-87F7-0044-BC67-AC9C295FB40B}"/>
              </a:ext>
            </a:extLst>
          </p:cNvPr>
          <p:cNvSpPr>
            <a:spLocks noGrp="1"/>
          </p:cNvSpPr>
          <p:nvPr>
            <p:ph type="dt" sz="half" idx="10"/>
          </p:nvPr>
        </p:nvSpPr>
        <p:spPr/>
        <p:txBody>
          <a:bodyPr/>
          <a:lstStyle/>
          <a:p>
            <a:endParaRPr lang="en-TR"/>
          </a:p>
        </p:txBody>
      </p:sp>
      <p:sp>
        <p:nvSpPr>
          <p:cNvPr id="5" name="Footer Placeholder 4">
            <a:extLst>
              <a:ext uri="{FF2B5EF4-FFF2-40B4-BE49-F238E27FC236}">
                <a16:creationId xmlns:a16="http://schemas.microsoft.com/office/drawing/2014/main" id="{92255C22-D284-CB4C-BCB0-D046CD4A96A3}"/>
              </a:ext>
            </a:extLst>
          </p:cNvPr>
          <p:cNvSpPr>
            <a:spLocks noGrp="1"/>
          </p:cNvSpPr>
          <p:nvPr>
            <p:ph type="ftr" sz="quarter" idx="11"/>
          </p:nvPr>
        </p:nvSpPr>
        <p:spPr/>
        <p:txBody>
          <a:bodyPr/>
          <a:lstStyle/>
          <a:p>
            <a:r>
              <a:rPr lang="tr-TR"/>
              <a:t>Halk Sağlığı Genel Müdürlüğü Çocuk ve Ergen Sağlığı Dairesi Başkanlığı</a:t>
            </a:r>
            <a:endParaRPr lang="en-TR"/>
          </a:p>
        </p:txBody>
      </p:sp>
      <p:sp>
        <p:nvSpPr>
          <p:cNvPr id="6" name="Slide Number Placeholder 5">
            <a:extLst>
              <a:ext uri="{FF2B5EF4-FFF2-40B4-BE49-F238E27FC236}">
                <a16:creationId xmlns:a16="http://schemas.microsoft.com/office/drawing/2014/main" id="{F3C24B2A-B490-6E44-8B1A-D561D6E7A6D9}"/>
              </a:ext>
            </a:extLst>
          </p:cNvPr>
          <p:cNvSpPr>
            <a:spLocks noGrp="1"/>
          </p:cNvSpPr>
          <p:nvPr>
            <p:ph type="sldNum" sz="quarter" idx="12"/>
          </p:nvPr>
        </p:nvSpPr>
        <p:spPr/>
        <p:txBody>
          <a:bodyPr/>
          <a:lstStyle/>
          <a:p>
            <a:fld id="{296B865E-7BE2-9F45-9E07-1E4ECF6D5776}" type="slidenum">
              <a:rPr lang="en-TR" smtClean="0"/>
              <a:t>‹#›</a:t>
            </a:fld>
            <a:endParaRPr lang="en-TR"/>
          </a:p>
        </p:txBody>
      </p:sp>
    </p:spTree>
    <p:extLst>
      <p:ext uri="{BB962C8B-B14F-4D97-AF65-F5344CB8AC3E}">
        <p14:creationId xmlns:p14="http://schemas.microsoft.com/office/powerpoint/2010/main" val="1777346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51731E-EB23-7641-8DEC-665F9DADD8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AD6576D1-4616-6B44-BC14-08DE0DE056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E7C1419D-9AF8-4143-B889-0F58DD9D1E01}"/>
              </a:ext>
            </a:extLst>
          </p:cNvPr>
          <p:cNvSpPr>
            <a:spLocks noGrp="1"/>
          </p:cNvSpPr>
          <p:nvPr>
            <p:ph type="dt" sz="half" idx="10"/>
          </p:nvPr>
        </p:nvSpPr>
        <p:spPr/>
        <p:txBody>
          <a:bodyPr/>
          <a:lstStyle/>
          <a:p>
            <a:endParaRPr lang="en-TR"/>
          </a:p>
        </p:txBody>
      </p:sp>
      <p:sp>
        <p:nvSpPr>
          <p:cNvPr id="5" name="Footer Placeholder 4">
            <a:extLst>
              <a:ext uri="{FF2B5EF4-FFF2-40B4-BE49-F238E27FC236}">
                <a16:creationId xmlns:a16="http://schemas.microsoft.com/office/drawing/2014/main" id="{4CF407DC-D41C-B442-BE9D-08E011A1A63C}"/>
              </a:ext>
            </a:extLst>
          </p:cNvPr>
          <p:cNvSpPr>
            <a:spLocks noGrp="1"/>
          </p:cNvSpPr>
          <p:nvPr>
            <p:ph type="ftr" sz="quarter" idx="11"/>
          </p:nvPr>
        </p:nvSpPr>
        <p:spPr/>
        <p:txBody>
          <a:bodyPr/>
          <a:lstStyle/>
          <a:p>
            <a:r>
              <a:rPr lang="tr-TR"/>
              <a:t>Halk Sağlığı Genel Müdürlüğü Çocuk ve Ergen Sağlığı Dairesi Başkanlığı</a:t>
            </a:r>
            <a:endParaRPr lang="en-TR"/>
          </a:p>
        </p:txBody>
      </p:sp>
      <p:sp>
        <p:nvSpPr>
          <p:cNvPr id="6" name="Slide Number Placeholder 5">
            <a:extLst>
              <a:ext uri="{FF2B5EF4-FFF2-40B4-BE49-F238E27FC236}">
                <a16:creationId xmlns:a16="http://schemas.microsoft.com/office/drawing/2014/main" id="{6F1EA4B2-C36D-854A-9811-44889687E87A}"/>
              </a:ext>
            </a:extLst>
          </p:cNvPr>
          <p:cNvSpPr>
            <a:spLocks noGrp="1"/>
          </p:cNvSpPr>
          <p:nvPr>
            <p:ph type="sldNum" sz="quarter" idx="12"/>
          </p:nvPr>
        </p:nvSpPr>
        <p:spPr/>
        <p:txBody>
          <a:bodyPr/>
          <a:lstStyle/>
          <a:p>
            <a:fld id="{296B865E-7BE2-9F45-9E07-1E4ECF6D5776}" type="slidenum">
              <a:rPr lang="en-TR" smtClean="0"/>
              <a:t>‹#›</a:t>
            </a:fld>
            <a:endParaRPr lang="en-TR"/>
          </a:p>
        </p:txBody>
      </p:sp>
    </p:spTree>
    <p:extLst>
      <p:ext uri="{BB962C8B-B14F-4D97-AF65-F5344CB8AC3E}">
        <p14:creationId xmlns:p14="http://schemas.microsoft.com/office/powerpoint/2010/main" val="222239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A4C320E5-783D-4C38-AE7D-634C355DA8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CF108DB-30E7-6D40-9393-B0A4920F0C1E}"/>
              </a:ext>
            </a:extLst>
          </p:cNvPr>
          <p:cNvSpPr>
            <a:spLocks noGrp="1"/>
          </p:cNvSpPr>
          <p:nvPr>
            <p:ph type="title"/>
          </p:nvPr>
        </p:nvSpPr>
        <p:spPr>
          <a:xfrm>
            <a:off x="838200" y="1427147"/>
            <a:ext cx="10515600" cy="581321"/>
          </a:xfrm>
        </p:spPr>
        <p:txBody>
          <a:bodyPr>
            <a:normAutofit/>
          </a:bodyPr>
          <a:lstStyle>
            <a:lvl1pPr>
              <a:defRPr sz="3600">
                <a:solidFill>
                  <a:srgbClr val="598CD0"/>
                </a:solidFill>
              </a:defRPr>
            </a:lvl1pPr>
          </a:lstStyle>
          <a:p>
            <a:r>
              <a:rPr lang="en-US" dirty="0"/>
              <a:t>Click to edit Master title style</a:t>
            </a:r>
            <a:endParaRPr lang="en-TR" dirty="0"/>
          </a:p>
        </p:txBody>
      </p:sp>
      <p:sp>
        <p:nvSpPr>
          <p:cNvPr id="3" name="Content Placeholder 2">
            <a:extLst>
              <a:ext uri="{FF2B5EF4-FFF2-40B4-BE49-F238E27FC236}">
                <a16:creationId xmlns:a16="http://schemas.microsoft.com/office/drawing/2014/main" id="{469C090B-D058-9E46-A081-FA6478430293}"/>
              </a:ext>
            </a:extLst>
          </p:cNvPr>
          <p:cNvSpPr>
            <a:spLocks noGrp="1"/>
          </p:cNvSpPr>
          <p:nvPr>
            <p:ph idx="1"/>
          </p:nvPr>
        </p:nvSpPr>
        <p:spPr>
          <a:xfrm>
            <a:off x="838200" y="2008469"/>
            <a:ext cx="10515600" cy="3751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Footer Placeholder 4">
            <a:extLst>
              <a:ext uri="{FF2B5EF4-FFF2-40B4-BE49-F238E27FC236}">
                <a16:creationId xmlns:a16="http://schemas.microsoft.com/office/drawing/2014/main" id="{E231D7EB-8F55-E545-9320-4A30C8D6D075}"/>
              </a:ext>
            </a:extLst>
          </p:cNvPr>
          <p:cNvSpPr>
            <a:spLocks noGrp="1"/>
          </p:cNvSpPr>
          <p:nvPr>
            <p:ph type="ftr" sz="quarter" idx="11"/>
          </p:nvPr>
        </p:nvSpPr>
        <p:spPr/>
        <p:txBody>
          <a:bodyPr/>
          <a:lstStyle/>
          <a:p>
            <a:r>
              <a:rPr lang="tr-TR" dirty="0"/>
              <a:t>Halk Sağlığı Genel Müdürlüğü </a:t>
            </a:r>
          </a:p>
          <a:p>
            <a:r>
              <a:rPr lang="tr-TR" dirty="0"/>
              <a:t>Çocuk ve Ergen Sağlığı Dairesi Başkanlığı</a:t>
            </a:r>
            <a:endParaRPr lang="en-TR" dirty="0"/>
          </a:p>
        </p:txBody>
      </p:sp>
    </p:spTree>
    <p:extLst>
      <p:ext uri="{BB962C8B-B14F-4D97-AF65-F5344CB8AC3E}">
        <p14:creationId xmlns:p14="http://schemas.microsoft.com/office/powerpoint/2010/main" val="1079863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0B8E5CCF-04E0-44A1-A88A-5C16FB1233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21AF9F0-8A28-AB4C-8C4F-BC3FA4F6D117}"/>
              </a:ext>
            </a:extLst>
          </p:cNvPr>
          <p:cNvSpPr>
            <a:spLocks noGrp="1"/>
          </p:cNvSpPr>
          <p:nvPr>
            <p:ph type="title"/>
          </p:nvPr>
        </p:nvSpPr>
        <p:spPr>
          <a:xfrm>
            <a:off x="831850" y="1709738"/>
            <a:ext cx="10515600" cy="2852737"/>
          </a:xfrm>
        </p:spPr>
        <p:txBody>
          <a:bodyPr anchor="b"/>
          <a:lstStyle>
            <a:lvl1pPr>
              <a:defRPr sz="6000">
                <a:solidFill>
                  <a:schemeClr val="accent1">
                    <a:lumMod val="60000"/>
                    <a:lumOff val="40000"/>
                  </a:schemeClr>
                </a:solidFill>
              </a:defRPr>
            </a:lvl1pPr>
          </a:lstStyle>
          <a:p>
            <a:r>
              <a:rPr lang="en-US" dirty="0"/>
              <a:t>Click to edit Master title style</a:t>
            </a:r>
            <a:endParaRPr lang="en-TR" dirty="0"/>
          </a:p>
        </p:txBody>
      </p:sp>
      <p:sp>
        <p:nvSpPr>
          <p:cNvPr id="3" name="Text Placeholder 2">
            <a:extLst>
              <a:ext uri="{FF2B5EF4-FFF2-40B4-BE49-F238E27FC236}">
                <a16:creationId xmlns:a16="http://schemas.microsoft.com/office/drawing/2014/main" id="{03E10383-C8F1-9D44-9F7F-72FFAFAD7387}"/>
              </a:ext>
            </a:extLst>
          </p:cNvPr>
          <p:cNvSpPr>
            <a:spLocks noGrp="1"/>
          </p:cNvSpPr>
          <p:nvPr>
            <p:ph type="body" idx="1"/>
          </p:nvPr>
        </p:nvSpPr>
        <p:spPr>
          <a:xfrm>
            <a:off x="831850" y="4589463"/>
            <a:ext cx="10515600" cy="115331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95BBD0D-398A-4245-9890-4BF2292E6D3B}"/>
              </a:ext>
            </a:extLst>
          </p:cNvPr>
          <p:cNvSpPr>
            <a:spLocks noGrp="1"/>
          </p:cNvSpPr>
          <p:nvPr>
            <p:ph type="ftr" sz="quarter" idx="11"/>
          </p:nvPr>
        </p:nvSpPr>
        <p:spPr/>
        <p:txBody>
          <a:bodyPr/>
          <a:lstStyle/>
          <a:p>
            <a:r>
              <a:rPr lang="tr-TR" dirty="0"/>
              <a:t>Halk Sağlığı Genel Müdürlüğü </a:t>
            </a:r>
          </a:p>
          <a:p>
            <a:r>
              <a:rPr lang="tr-TR" dirty="0"/>
              <a:t>Çocuk ve Ergen Sağlığı Dairesi Başkanlığı</a:t>
            </a:r>
            <a:endParaRPr lang="en-TR" dirty="0"/>
          </a:p>
        </p:txBody>
      </p:sp>
    </p:spTree>
    <p:extLst>
      <p:ext uri="{BB962C8B-B14F-4D97-AF65-F5344CB8AC3E}">
        <p14:creationId xmlns:p14="http://schemas.microsoft.com/office/powerpoint/2010/main" val="2179820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1574C6BA-083C-4965-820E-BC3873CE1A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A8B82F-89C1-B745-92BC-13B261C21692}"/>
              </a:ext>
            </a:extLst>
          </p:cNvPr>
          <p:cNvSpPr>
            <a:spLocks noGrp="1"/>
          </p:cNvSpPr>
          <p:nvPr>
            <p:ph type="title"/>
          </p:nvPr>
        </p:nvSpPr>
        <p:spPr>
          <a:xfrm>
            <a:off x="838200" y="1427148"/>
            <a:ext cx="10515600" cy="365124"/>
          </a:xfrm>
        </p:spPr>
        <p:txBody>
          <a:bodyPr>
            <a:noAutofit/>
          </a:bodyPr>
          <a:lstStyle>
            <a:lvl1pPr algn="l" defTabSz="914400" rtl="0" eaLnBrk="1" latinLnBrk="0" hangingPunct="1">
              <a:lnSpc>
                <a:spcPct val="90000"/>
              </a:lnSpc>
              <a:spcBef>
                <a:spcPct val="0"/>
              </a:spcBef>
              <a:buNone/>
              <a:defRPr lang="en-TR" sz="3600" kern="1200" dirty="0">
                <a:solidFill>
                  <a:srgbClr val="598CD0"/>
                </a:solidFill>
                <a:latin typeface="+mj-lt"/>
                <a:ea typeface="+mj-ea"/>
                <a:cs typeface="+mj-cs"/>
              </a:defRPr>
            </a:lvl1pPr>
          </a:lstStyle>
          <a:p>
            <a:r>
              <a:rPr lang="en-US" dirty="0"/>
              <a:t>Click to edit Master title style</a:t>
            </a:r>
            <a:endParaRPr lang="en-TR" dirty="0"/>
          </a:p>
        </p:txBody>
      </p:sp>
      <p:sp>
        <p:nvSpPr>
          <p:cNvPr id="3" name="Content Placeholder 2">
            <a:extLst>
              <a:ext uri="{FF2B5EF4-FFF2-40B4-BE49-F238E27FC236}">
                <a16:creationId xmlns:a16="http://schemas.microsoft.com/office/drawing/2014/main" id="{CD614845-1220-8249-81E3-C857DC54F1FE}"/>
              </a:ext>
            </a:extLst>
          </p:cNvPr>
          <p:cNvSpPr>
            <a:spLocks noGrp="1"/>
          </p:cNvSpPr>
          <p:nvPr>
            <p:ph sz="half" idx="1"/>
          </p:nvPr>
        </p:nvSpPr>
        <p:spPr>
          <a:xfrm>
            <a:off x="838200" y="1825625"/>
            <a:ext cx="5181600" cy="3968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TR" dirty="0"/>
          </a:p>
        </p:txBody>
      </p:sp>
      <p:sp>
        <p:nvSpPr>
          <p:cNvPr id="4" name="Content Placeholder 3">
            <a:extLst>
              <a:ext uri="{FF2B5EF4-FFF2-40B4-BE49-F238E27FC236}">
                <a16:creationId xmlns:a16="http://schemas.microsoft.com/office/drawing/2014/main" id="{7BD1C4B0-D7F3-2B45-AB8D-FB6583357F22}"/>
              </a:ext>
            </a:extLst>
          </p:cNvPr>
          <p:cNvSpPr>
            <a:spLocks noGrp="1"/>
          </p:cNvSpPr>
          <p:nvPr>
            <p:ph sz="half" idx="2"/>
          </p:nvPr>
        </p:nvSpPr>
        <p:spPr>
          <a:xfrm>
            <a:off x="6172200" y="1825625"/>
            <a:ext cx="5181600" cy="3968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6" name="Footer Placeholder 5">
            <a:extLst>
              <a:ext uri="{FF2B5EF4-FFF2-40B4-BE49-F238E27FC236}">
                <a16:creationId xmlns:a16="http://schemas.microsoft.com/office/drawing/2014/main" id="{821B49D1-A92D-2F42-8513-5317FF4B5531}"/>
              </a:ext>
            </a:extLst>
          </p:cNvPr>
          <p:cNvSpPr>
            <a:spLocks noGrp="1"/>
          </p:cNvSpPr>
          <p:nvPr>
            <p:ph type="ftr" sz="quarter" idx="11"/>
          </p:nvPr>
        </p:nvSpPr>
        <p:spPr/>
        <p:txBody>
          <a:bodyPr/>
          <a:lstStyle/>
          <a:p>
            <a:r>
              <a:rPr lang="tr-TR" dirty="0"/>
              <a:t>Halk Sağlığı Genel Müdürlüğü </a:t>
            </a:r>
          </a:p>
          <a:p>
            <a:r>
              <a:rPr lang="tr-TR" dirty="0"/>
              <a:t>Çocuk ve Ergen Sağlığı Dairesi Başkanlığı</a:t>
            </a:r>
            <a:endParaRPr lang="en-TR" dirty="0"/>
          </a:p>
        </p:txBody>
      </p:sp>
    </p:spTree>
    <p:extLst>
      <p:ext uri="{BB962C8B-B14F-4D97-AF65-F5344CB8AC3E}">
        <p14:creationId xmlns:p14="http://schemas.microsoft.com/office/powerpoint/2010/main" val="3097757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79AC2B12-A0CD-4EA1-AF5F-F43D6CAA60C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814FFC-8ADB-B548-A6AA-D786A3820A08}"/>
              </a:ext>
            </a:extLst>
          </p:cNvPr>
          <p:cNvSpPr>
            <a:spLocks noGrp="1"/>
          </p:cNvSpPr>
          <p:nvPr>
            <p:ph type="title"/>
          </p:nvPr>
        </p:nvSpPr>
        <p:spPr>
          <a:xfrm>
            <a:off x="839788" y="1410056"/>
            <a:ext cx="10515600" cy="365124"/>
          </a:xfrm>
        </p:spPr>
        <p:txBody>
          <a:bodyPr>
            <a:noAutofit/>
          </a:bodyPr>
          <a:lstStyle>
            <a:lvl1pPr>
              <a:defRPr sz="3600">
                <a:solidFill>
                  <a:schemeClr val="accent1">
                    <a:lumMod val="60000"/>
                    <a:lumOff val="40000"/>
                  </a:schemeClr>
                </a:solidFill>
              </a:defRPr>
            </a:lvl1pPr>
          </a:lstStyle>
          <a:p>
            <a:r>
              <a:rPr lang="en-US" dirty="0"/>
              <a:t>Click to edit Master title style</a:t>
            </a:r>
            <a:endParaRPr lang="en-TR" dirty="0"/>
          </a:p>
        </p:txBody>
      </p:sp>
      <p:sp>
        <p:nvSpPr>
          <p:cNvPr id="3" name="Text Placeholder 2">
            <a:extLst>
              <a:ext uri="{FF2B5EF4-FFF2-40B4-BE49-F238E27FC236}">
                <a16:creationId xmlns:a16="http://schemas.microsoft.com/office/drawing/2014/main" id="{163B2B86-714E-9449-A21B-C1E7ADECA6D3}"/>
              </a:ext>
            </a:extLst>
          </p:cNvPr>
          <p:cNvSpPr>
            <a:spLocks noGrp="1"/>
          </p:cNvSpPr>
          <p:nvPr>
            <p:ph type="body" idx="1"/>
          </p:nvPr>
        </p:nvSpPr>
        <p:spPr>
          <a:xfrm>
            <a:off x="839788" y="1857375"/>
            <a:ext cx="5157787"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A4A9F27-65D3-B44D-ADFC-9194EC7CE854}"/>
              </a:ext>
            </a:extLst>
          </p:cNvPr>
          <p:cNvSpPr>
            <a:spLocks noGrp="1"/>
          </p:cNvSpPr>
          <p:nvPr>
            <p:ph sz="half" idx="2"/>
          </p:nvPr>
        </p:nvSpPr>
        <p:spPr>
          <a:xfrm>
            <a:off x="839788" y="2505075"/>
            <a:ext cx="5157787" cy="3246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FDE9A275-5820-7C4C-B9F5-A1B5F34392BC}"/>
              </a:ext>
            </a:extLst>
          </p:cNvPr>
          <p:cNvSpPr>
            <a:spLocks noGrp="1"/>
          </p:cNvSpPr>
          <p:nvPr>
            <p:ph type="body" sz="quarter" idx="3"/>
          </p:nvPr>
        </p:nvSpPr>
        <p:spPr>
          <a:xfrm>
            <a:off x="6172200" y="1857375"/>
            <a:ext cx="5183188"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B98B24-4375-0D4A-8CE5-04F577FBA525}"/>
              </a:ext>
            </a:extLst>
          </p:cNvPr>
          <p:cNvSpPr>
            <a:spLocks noGrp="1"/>
          </p:cNvSpPr>
          <p:nvPr>
            <p:ph sz="quarter" idx="4"/>
          </p:nvPr>
        </p:nvSpPr>
        <p:spPr>
          <a:xfrm>
            <a:off x="6172200" y="2505075"/>
            <a:ext cx="5183188" cy="3246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8" name="Footer Placeholder 7">
            <a:extLst>
              <a:ext uri="{FF2B5EF4-FFF2-40B4-BE49-F238E27FC236}">
                <a16:creationId xmlns:a16="http://schemas.microsoft.com/office/drawing/2014/main" id="{5026ABA5-0ED8-AE44-A122-ED6C8AAF61A2}"/>
              </a:ext>
            </a:extLst>
          </p:cNvPr>
          <p:cNvSpPr>
            <a:spLocks noGrp="1"/>
          </p:cNvSpPr>
          <p:nvPr>
            <p:ph type="ftr" sz="quarter" idx="11"/>
          </p:nvPr>
        </p:nvSpPr>
        <p:spPr/>
        <p:txBody>
          <a:bodyPr/>
          <a:lstStyle/>
          <a:p>
            <a:r>
              <a:rPr lang="tr-TR" dirty="0"/>
              <a:t>Halk Sağlığı Genel Müdürlüğü </a:t>
            </a:r>
          </a:p>
          <a:p>
            <a:r>
              <a:rPr lang="tr-TR" dirty="0"/>
              <a:t>Çocuk ve Ergen Sağlığı Dairesi Başkanlığı</a:t>
            </a:r>
            <a:endParaRPr lang="en-TR" dirty="0"/>
          </a:p>
        </p:txBody>
      </p:sp>
    </p:spTree>
    <p:extLst>
      <p:ext uri="{BB962C8B-B14F-4D97-AF65-F5344CB8AC3E}">
        <p14:creationId xmlns:p14="http://schemas.microsoft.com/office/powerpoint/2010/main" val="26242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6D3E-1CD4-DF4D-8333-317C491194AE}"/>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64DF528E-2ECC-D742-8D57-824E7889BC6E}"/>
              </a:ext>
            </a:extLst>
          </p:cNvPr>
          <p:cNvSpPr>
            <a:spLocks noGrp="1"/>
          </p:cNvSpPr>
          <p:nvPr>
            <p:ph type="dt" sz="half" idx="10"/>
          </p:nvPr>
        </p:nvSpPr>
        <p:spPr/>
        <p:txBody>
          <a:bodyPr/>
          <a:lstStyle/>
          <a:p>
            <a:endParaRPr lang="en-TR"/>
          </a:p>
        </p:txBody>
      </p:sp>
      <p:sp>
        <p:nvSpPr>
          <p:cNvPr id="4" name="Footer Placeholder 3">
            <a:extLst>
              <a:ext uri="{FF2B5EF4-FFF2-40B4-BE49-F238E27FC236}">
                <a16:creationId xmlns:a16="http://schemas.microsoft.com/office/drawing/2014/main" id="{CBEE60F1-75F7-A845-BFDE-F3F908D23CDD}"/>
              </a:ext>
            </a:extLst>
          </p:cNvPr>
          <p:cNvSpPr>
            <a:spLocks noGrp="1"/>
          </p:cNvSpPr>
          <p:nvPr>
            <p:ph type="ftr" sz="quarter" idx="11"/>
          </p:nvPr>
        </p:nvSpPr>
        <p:spPr/>
        <p:txBody>
          <a:bodyPr/>
          <a:lstStyle/>
          <a:p>
            <a:r>
              <a:rPr lang="tr-TR"/>
              <a:t>Halk Sağlığı Genel Müdürlüğü Çocuk ve Ergen Sağlığı Dairesi Başkanlığı</a:t>
            </a:r>
            <a:endParaRPr lang="en-TR"/>
          </a:p>
        </p:txBody>
      </p:sp>
      <p:sp>
        <p:nvSpPr>
          <p:cNvPr id="5" name="Slide Number Placeholder 4">
            <a:extLst>
              <a:ext uri="{FF2B5EF4-FFF2-40B4-BE49-F238E27FC236}">
                <a16:creationId xmlns:a16="http://schemas.microsoft.com/office/drawing/2014/main" id="{A4368157-B90C-0043-9AA0-4ACCB9FA704B}"/>
              </a:ext>
            </a:extLst>
          </p:cNvPr>
          <p:cNvSpPr>
            <a:spLocks noGrp="1"/>
          </p:cNvSpPr>
          <p:nvPr>
            <p:ph type="sldNum" sz="quarter" idx="12"/>
          </p:nvPr>
        </p:nvSpPr>
        <p:spPr/>
        <p:txBody>
          <a:bodyPr/>
          <a:lstStyle/>
          <a:p>
            <a:fld id="{296B865E-7BE2-9F45-9E07-1E4ECF6D5776}" type="slidenum">
              <a:rPr lang="en-TR" smtClean="0"/>
              <a:t>‹#›</a:t>
            </a:fld>
            <a:endParaRPr lang="en-TR"/>
          </a:p>
        </p:txBody>
      </p:sp>
    </p:spTree>
    <p:extLst>
      <p:ext uri="{BB962C8B-B14F-4D97-AF65-F5344CB8AC3E}">
        <p14:creationId xmlns:p14="http://schemas.microsoft.com/office/powerpoint/2010/main" val="2742143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3B0890-F76A-D144-8FA8-7DAEBF737E80}"/>
              </a:ext>
            </a:extLst>
          </p:cNvPr>
          <p:cNvSpPr>
            <a:spLocks noGrp="1"/>
          </p:cNvSpPr>
          <p:nvPr>
            <p:ph type="dt" sz="half" idx="10"/>
          </p:nvPr>
        </p:nvSpPr>
        <p:spPr/>
        <p:txBody>
          <a:bodyPr/>
          <a:lstStyle/>
          <a:p>
            <a:endParaRPr lang="en-TR"/>
          </a:p>
        </p:txBody>
      </p:sp>
      <p:sp>
        <p:nvSpPr>
          <p:cNvPr id="3" name="Footer Placeholder 2">
            <a:extLst>
              <a:ext uri="{FF2B5EF4-FFF2-40B4-BE49-F238E27FC236}">
                <a16:creationId xmlns:a16="http://schemas.microsoft.com/office/drawing/2014/main" id="{FF763531-4F69-0844-B63C-1B28BF8F0CDD}"/>
              </a:ext>
            </a:extLst>
          </p:cNvPr>
          <p:cNvSpPr>
            <a:spLocks noGrp="1"/>
          </p:cNvSpPr>
          <p:nvPr>
            <p:ph type="ftr" sz="quarter" idx="11"/>
          </p:nvPr>
        </p:nvSpPr>
        <p:spPr/>
        <p:txBody>
          <a:bodyPr/>
          <a:lstStyle/>
          <a:p>
            <a:r>
              <a:rPr lang="tr-TR"/>
              <a:t>Halk Sağlığı Genel Müdürlüğü Çocuk ve Ergen Sağlığı Dairesi Başkanlığı</a:t>
            </a:r>
            <a:endParaRPr lang="en-TR"/>
          </a:p>
        </p:txBody>
      </p:sp>
      <p:sp>
        <p:nvSpPr>
          <p:cNvPr id="4" name="Slide Number Placeholder 3">
            <a:extLst>
              <a:ext uri="{FF2B5EF4-FFF2-40B4-BE49-F238E27FC236}">
                <a16:creationId xmlns:a16="http://schemas.microsoft.com/office/drawing/2014/main" id="{00F02028-A0BF-B446-B736-2DBF95E06FF2}"/>
              </a:ext>
            </a:extLst>
          </p:cNvPr>
          <p:cNvSpPr>
            <a:spLocks noGrp="1"/>
          </p:cNvSpPr>
          <p:nvPr>
            <p:ph type="sldNum" sz="quarter" idx="12"/>
          </p:nvPr>
        </p:nvSpPr>
        <p:spPr/>
        <p:txBody>
          <a:bodyPr/>
          <a:lstStyle/>
          <a:p>
            <a:fld id="{296B865E-7BE2-9F45-9E07-1E4ECF6D5776}" type="slidenum">
              <a:rPr lang="en-TR" smtClean="0"/>
              <a:t>‹#›</a:t>
            </a:fld>
            <a:endParaRPr lang="en-TR"/>
          </a:p>
        </p:txBody>
      </p:sp>
    </p:spTree>
    <p:extLst>
      <p:ext uri="{BB962C8B-B14F-4D97-AF65-F5344CB8AC3E}">
        <p14:creationId xmlns:p14="http://schemas.microsoft.com/office/powerpoint/2010/main" val="261746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23B47-4085-9649-9B2C-7181847E3A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Content Placeholder 2">
            <a:extLst>
              <a:ext uri="{FF2B5EF4-FFF2-40B4-BE49-F238E27FC236}">
                <a16:creationId xmlns:a16="http://schemas.microsoft.com/office/drawing/2014/main" id="{CB987035-BEC5-8144-A728-9DF2ACFF20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Text Placeholder 3">
            <a:extLst>
              <a:ext uri="{FF2B5EF4-FFF2-40B4-BE49-F238E27FC236}">
                <a16:creationId xmlns:a16="http://schemas.microsoft.com/office/drawing/2014/main" id="{8320F05F-A384-FF4C-BBFA-76B8D1793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0078DB-5A01-7A4B-82A5-D2B9D56C953C}"/>
              </a:ext>
            </a:extLst>
          </p:cNvPr>
          <p:cNvSpPr>
            <a:spLocks noGrp="1"/>
          </p:cNvSpPr>
          <p:nvPr>
            <p:ph type="dt" sz="half" idx="10"/>
          </p:nvPr>
        </p:nvSpPr>
        <p:spPr/>
        <p:txBody>
          <a:bodyPr/>
          <a:lstStyle/>
          <a:p>
            <a:endParaRPr lang="en-TR"/>
          </a:p>
        </p:txBody>
      </p:sp>
      <p:sp>
        <p:nvSpPr>
          <p:cNvPr id="6" name="Footer Placeholder 5">
            <a:extLst>
              <a:ext uri="{FF2B5EF4-FFF2-40B4-BE49-F238E27FC236}">
                <a16:creationId xmlns:a16="http://schemas.microsoft.com/office/drawing/2014/main" id="{896D09C7-66C5-8441-B4C9-182C851DF938}"/>
              </a:ext>
            </a:extLst>
          </p:cNvPr>
          <p:cNvSpPr>
            <a:spLocks noGrp="1"/>
          </p:cNvSpPr>
          <p:nvPr>
            <p:ph type="ftr" sz="quarter" idx="11"/>
          </p:nvPr>
        </p:nvSpPr>
        <p:spPr/>
        <p:txBody>
          <a:bodyPr/>
          <a:lstStyle/>
          <a:p>
            <a:r>
              <a:rPr lang="tr-TR"/>
              <a:t>Halk Sağlığı Genel Müdürlüğü Çocuk ve Ergen Sağlığı Dairesi Başkanlığı</a:t>
            </a:r>
            <a:endParaRPr lang="en-TR"/>
          </a:p>
        </p:txBody>
      </p:sp>
      <p:sp>
        <p:nvSpPr>
          <p:cNvPr id="7" name="Slide Number Placeholder 6">
            <a:extLst>
              <a:ext uri="{FF2B5EF4-FFF2-40B4-BE49-F238E27FC236}">
                <a16:creationId xmlns:a16="http://schemas.microsoft.com/office/drawing/2014/main" id="{664E78E5-586B-9D45-954B-19A6CC05CD28}"/>
              </a:ext>
            </a:extLst>
          </p:cNvPr>
          <p:cNvSpPr>
            <a:spLocks noGrp="1"/>
          </p:cNvSpPr>
          <p:nvPr>
            <p:ph type="sldNum" sz="quarter" idx="12"/>
          </p:nvPr>
        </p:nvSpPr>
        <p:spPr/>
        <p:txBody>
          <a:bodyPr/>
          <a:lstStyle/>
          <a:p>
            <a:fld id="{296B865E-7BE2-9F45-9E07-1E4ECF6D5776}" type="slidenum">
              <a:rPr lang="en-TR" smtClean="0"/>
              <a:t>‹#›</a:t>
            </a:fld>
            <a:endParaRPr lang="en-TR"/>
          </a:p>
        </p:txBody>
      </p:sp>
    </p:spTree>
    <p:extLst>
      <p:ext uri="{BB962C8B-B14F-4D97-AF65-F5344CB8AC3E}">
        <p14:creationId xmlns:p14="http://schemas.microsoft.com/office/powerpoint/2010/main" val="4236513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AA8B-915C-774B-8CCF-BA56D3530C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0F6C36D1-210A-BB4C-A58D-56939621D1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R"/>
          </a:p>
        </p:txBody>
      </p:sp>
      <p:sp>
        <p:nvSpPr>
          <p:cNvPr id="4" name="Text Placeholder 3">
            <a:extLst>
              <a:ext uri="{FF2B5EF4-FFF2-40B4-BE49-F238E27FC236}">
                <a16:creationId xmlns:a16="http://schemas.microsoft.com/office/drawing/2014/main" id="{81A952FD-3EDE-E74B-A643-4191E6367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460DD4-617A-9340-AE1F-39420B68CE9A}"/>
              </a:ext>
            </a:extLst>
          </p:cNvPr>
          <p:cNvSpPr>
            <a:spLocks noGrp="1"/>
          </p:cNvSpPr>
          <p:nvPr>
            <p:ph type="dt" sz="half" idx="10"/>
          </p:nvPr>
        </p:nvSpPr>
        <p:spPr/>
        <p:txBody>
          <a:bodyPr/>
          <a:lstStyle/>
          <a:p>
            <a:endParaRPr lang="en-TR"/>
          </a:p>
        </p:txBody>
      </p:sp>
      <p:sp>
        <p:nvSpPr>
          <p:cNvPr id="6" name="Footer Placeholder 5">
            <a:extLst>
              <a:ext uri="{FF2B5EF4-FFF2-40B4-BE49-F238E27FC236}">
                <a16:creationId xmlns:a16="http://schemas.microsoft.com/office/drawing/2014/main" id="{16F7537B-6C3E-C04D-948E-7CD037ACA7A0}"/>
              </a:ext>
            </a:extLst>
          </p:cNvPr>
          <p:cNvSpPr>
            <a:spLocks noGrp="1"/>
          </p:cNvSpPr>
          <p:nvPr>
            <p:ph type="ftr" sz="quarter" idx="11"/>
          </p:nvPr>
        </p:nvSpPr>
        <p:spPr/>
        <p:txBody>
          <a:bodyPr/>
          <a:lstStyle/>
          <a:p>
            <a:r>
              <a:rPr lang="tr-TR"/>
              <a:t>Halk Sağlığı Genel Müdürlüğü Çocuk ve Ergen Sağlığı Dairesi Başkanlığı</a:t>
            </a:r>
            <a:endParaRPr lang="en-TR"/>
          </a:p>
        </p:txBody>
      </p:sp>
      <p:sp>
        <p:nvSpPr>
          <p:cNvPr id="7" name="Slide Number Placeholder 6">
            <a:extLst>
              <a:ext uri="{FF2B5EF4-FFF2-40B4-BE49-F238E27FC236}">
                <a16:creationId xmlns:a16="http://schemas.microsoft.com/office/drawing/2014/main" id="{E1B12B16-9584-0841-AD28-D3AC0EC96BD6}"/>
              </a:ext>
            </a:extLst>
          </p:cNvPr>
          <p:cNvSpPr>
            <a:spLocks noGrp="1"/>
          </p:cNvSpPr>
          <p:nvPr>
            <p:ph type="sldNum" sz="quarter" idx="12"/>
          </p:nvPr>
        </p:nvSpPr>
        <p:spPr/>
        <p:txBody>
          <a:bodyPr/>
          <a:lstStyle/>
          <a:p>
            <a:fld id="{296B865E-7BE2-9F45-9E07-1E4ECF6D5776}" type="slidenum">
              <a:rPr lang="en-TR" smtClean="0"/>
              <a:t>‹#›</a:t>
            </a:fld>
            <a:endParaRPr lang="en-TR"/>
          </a:p>
        </p:txBody>
      </p:sp>
    </p:spTree>
    <p:extLst>
      <p:ext uri="{BB962C8B-B14F-4D97-AF65-F5344CB8AC3E}">
        <p14:creationId xmlns:p14="http://schemas.microsoft.com/office/powerpoint/2010/main" val="3948782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B5D727-9100-3F40-AABD-9EAB22C5EC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435FD711-D792-784D-ABCB-D6B7A3A53E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3C8E94D1-04D9-5E4C-939E-F6F2C3B698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TR"/>
          </a:p>
        </p:txBody>
      </p:sp>
      <p:sp>
        <p:nvSpPr>
          <p:cNvPr id="5" name="Footer Placeholder 4">
            <a:extLst>
              <a:ext uri="{FF2B5EF4-FFF2-40B4-BE49-F238E27FC236}">
                <a16:creationId xmlns:a16="http://schemas.microsoft.com/office/drawing/2014/main" id="{4BA2AEAC-5AAF-2647-83B8-CFA6462DCC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Halk Sağlığı Genel Müdürlüğü Çocuk ve Ergen Sağlığı Dairesi Başkanlığı</a:t>
            </a:r>
            <a:endParaRPr lang="en-TR"/>
          </a:p>
        </p:txBody>
      </p:sp>
      <p:sp>
        <p:nvSpPr>
          <p:cNvPr id="6" name="Slide Number Placeholder 5">
            <a:extLst>
              <a:ext uri="{FF2B5EF4-FFF2-40B4-BE49-F238E27FC236}">
                <a16:creationId xmlns:a16="http://schemas.microsoft.com/office/drawing/2014/main" id="{00C33859-E1E1-1345-A40A-0D1D639C3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B865E-7BE2-9F45-9E07-1E4ECF6D5776}" type="slidenum">
              <a:rPr lang="en-TR" smtClean="0"/>
              <a:t>‹#›</a:t>
            </a:fld>
            <a:endParaRPr lang="en-TR"/>
          </a:p>
        </p:txBody>
      </p:sp>
    </p:spTree>
    <p:extLst>
      <p:ext uri="{BB962C8B-B14F-4D97-AF65-F5344CB8AC3E}">
        <p14:creationId xmlns:p14="http://schemas.microsoft.com/office/powerpoint/2010/main" val="152607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DD24F1-2016-7845-B5E4-B7E3D11767AB}"/>
              </a:ext>
            </a:extLst>
          </p:cNvPr>
          <p:cNvPicPr>
            <a:picLocks noChangeAspect="1"/>
          </p:cNvPicPr>
          <p:nvPr/>
        </p:nvPicPr>
        <p:blipFill>
          <a:blip r:embed="rId2"/>
          <a:stretch>
            <a:fillRect/>
          </a:stretch>
        </p:blipFill>
        <p:spPr>
          <a:xfrm>
            <a:off x="0" y="0"/>
            <a:ext cx="12192000" cy="6858000"/>
          </a:xfrm>
          <a:prstGeom prst="rect">
            <a:avLst/>
          </a:prstGeom>
        </p:spPr>
      </p:pic>
      <p:sp>
        <p:nvSpPr>
          <p:cNvPr id="6" name="Dikdörtgen: Köşeleri Yuvarlatılmış 5">
            <a:extLst>
              <a:ext uri="{FF2B5EF4-FFF2-40B4-BE49-F238E27FC236}">
                <a16:creationId xmlns:a16="http://schemas.microsoft.com/office/drawing/2014/main" id="{49035275-F590-4F22-81C1-514D808FDF15}"/>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7" name="Resim 6">
            <a:extLst>
              <a:ext uri="{FF2B5EF4-FFF2-40B4-BE49-F238E27FC236}">
                <a16:creationId xmlns:a16="http://schemas.microsoft.com/office/drawing/2014/main" id="{A0992B07-67AA-46A2-9052-020DEFFAE8C7}"/>
              </a:ext>
            </a:extLst>
          </p:cNvPr>
          <p:cNvPicPr>
            <a:picLocks noChangeAspect="1"/>
          </p:cNvPicPr>
          <p:nvPr/>
        </p:nvPicPr>
        <p:blipFill>
          <a:blip r:embed="rId3"/>
          <a:stretch>
            <a:fillRect/>
          </a:stretch>
        </p:blipFill>
        <p:spPr>
          <a:xfrm>
            <a:off x="1713021" y="5728847"/>
            <a:ext cx="1067586" cy="181393"/>
          </a:xfrm>
          <a:prstGeom prst="rect">
            <a:avLst/>
          </a:prstGeom>
        </p:spPr>
      </p:pic>
      <p:sp>
        <p:nvSpPr>
          <p:cNvPr id="10" name="Dikdörtgen: Köşeleri Yuvarlatılmış 9">
            <a:extLst>
              <a:ext uri="{FF2B5EF4-FFF2-40B4-BE49-F238E27FC236}">
                <a16:creationId xmlns:a16="http://schemas.microsoft.com/office/drawing/2014/main" id="{828110AC-E92F-417B-9512-581D644C7781}"/>
              </a:ext>
            </a:extLst>
          </p:cNvPr>
          <p:cNvSpPr/>
          <p:nvPr/>
        </p:nvSpPr>
        <p:spPr>
          <a:xfrm>
            <a:off x="1849581" y="5728623"/>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1" name="Dikdörtgen: Köşeleri Yuvarlatılmış 10">
            <a:extLst>
              <a:ext uri="{FF2B5EF4-FFF2-40B4-BE49-F238E27FC236}">
                <a16:creationId xmlns:a16="http://schemas.microsoft.com/office/drawing/2014/main" id="{FCEDAFF3-656A-499C-83B3-4AF52EA81EBC}"/>
              </a:ext>
            </a:extLst>
          </p:cNvPr>
          <p:cNvSpPr/>
          <p:nvPr/>
        </p:nvSpPr>
        <p:spPr>
          <a:xfrm>
            <a:off x="4839665" y="6255797"/>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12" name="Dikdörtgen 11">
            <a:extLst>
              <a:ext uri="{FF2B5EF4-FFF2-40B4-BE49-F238E27FC236}">
                <a16:creationId xmlns:a16="http://schemas.microsoft.com/office/drawing/2014/main" id="{23909990-6156-4382-8C00-BBD86ADD30CC}"/>
              </a:ext>
            </a:extLst>
          </p:cNvPr>
          <p:cNvSpPr/>
          <p:nvPr/>
        </p:nvSpPr>
        <p:spPr>
          <a:xfrm>
            <a:off x="1274617" y="2632367"/>
            <a:ext cx="5417127" cy="1939636"/>
          </a:xfrm>
          <a:prstGeom prst="rect">
            <a:avLst/>
          </a:prstGeom>
          <a:noFill/>
          <a:ln w="25400" cap="flat" cmpd="sng" algn="ctr">
            <a:noFill/>
            <a:prstDash val="solid"/>
          </a:ln>
          <a:effectLst/>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Y" sz="4000" b="1" i="0" u="none" strike="noStrike" kern="0" cap="none" spc="0" normalizeH="0" baseline="0" noProof="0" dirty="0">
                <a:ln>
                  <a:noFill/>
                </a:ln>
                <a:solidFill>
                  <a:schemeClr val="accent1">
                    <a:lumMod val="75000"/>
                  </a:schemeClr>
                </a:solidFill>
                <a:effectLst/>
                <a:uLnTx/>
                <a:uFillTx/>
                <a:latin typeface="Calibri"/>
                <a:ea typeface="Times New Roman" panose="02020603050405020304" pitchFamily="18" charset="0"/>
                <a:cs typeface="Calibri" panose="020F0502020204030204" pitchFamily="34" charset="0"/>
              </a:rPr>
              <a:t>الإصابات الناجمة</a:t>
            </a:r>
            <a:r>
              <a:rPr kumimoji="0" lang="ar-SY" sz="4000" b="1" i="0" u="none" strike="noStrike" kern="0" cap="none" spc="0" normalizeH="0" noProof="0" dirty="0">
                <a:ln>
                  <a:noFill/>
                </a:ln>
                <a:solidFill>
                  <a:schemeClr val="accent1">
                    <a:lumMod val="75000"/>
                  </a:schemeClr>
                </a:solidFill>
                <a:effectLst/>
                <a:uLnTx/>
                <a:uFillTx/>
                <a:latin typeface="Calibri"/>
                <a:ea typeface="Times New Roman" panose="02020603050405020304" pitchFamily="18" charset="0"/>
                <a:cs typeface="Calibri" panose="020F0502020204030204" pitchFamily="34" charset="0"/>
              </a:rPr>
              <a:t> عن</a:t>
            </a:r>
            <a:r>
              <a:rPr kumimoji="0" lang="ar-SY" sz="4000" b="1" i="0" u="none" strike="noStrike" kern="0" cap="none" spc="0" normalizeH="0" baseline="0" noProof="0" dirty="0">
                <a:ln>
                  <a:noFill/>
                </a:ln>
                <a:solidFill>
                  <a:schemeClr val="accent1">
                    <a:lumMod val="75000"/>
                  </a:schemeClr>
                </a:solidFill>
                <a:effectLst/>
                <a:uLnTx/>
                <a:uFillTx/>
                <a:latin typeface="Calibri"/>
                <a:ea typeface="Times New Roman" panose="02020603050405020304" pitchFamily="18" charset="0"/>
                <a:cs typeface="Calibri" panose="020F0502020204030204" pitchFamily="34" charset="0"/>
              </a:rPr>
              <a:t> </a:t>
            </a:r>
            <a:r>
              <a:rPr lang="ar-SY" sz="4000" b="1" kern="0" dirty="0">
                <a:solidFill>
                  <a:schemeClr val="accent1">
                    <a:lumMod val="75000"/>
                  </a:schemeClr>
                </a:solidFill>
                <a:latin typeface="Calibri"/>
                <a:ea typeface="Times New Roman" panose="02020603050405020304" pitchFamily="18" charset="0"/>
                <a:cs typeface="Calibri" panose="020F0502020204030204" pitchFamily="34" charset="0"/>
              </a:rPr>
              <a:t>ا</a:t>
            </a:r>
            <a:r>
              <a:rPr kumimoji="0" lang="ar-SY" sz="4000" b="1" i="0" u="none" strike="noStrike" kern="0" cap="none" spc="0" normalizeH="0" baseline="0" noProof="0" dirty="0">
                <a:ln>
                  <a:noFill/>
                </a:ln>
                <a:solidFill>
                  <a:schemeClr val="accent1">
                    <a:lumMod val="75000"/>
                  </a:schemeClr>
                </a:solidFill>
                <a:effectLst/>
                <a:uLnTx/>
                <a:uFillTx/>
                <a:latin typeface="Calibri"/>
                <a:ea typeface="Times New Roman" panose="02020603050405020304" pitchFamily="18" charset="0"/>
                <a:cs typeface="Calibri" panose="020F0502020204030204" pitchFamily="34" charset="0"/>
              </a:rPr>
              <a:t>لحوادث </a:t>
            </a:r>
            <a:r>
              <a:rPr lang="ar-SY" sz="4000" b="1" kern="0" dirty="0">
                <a:solidFill>
                  <a:schemeClr val="accent1">
                    <a:lumMod val="75000"/>
                  </a:schemeClr>
                </a:solidFill>
                <a:latin typeface="Calibri"/>
                <a:ea typeface="Times New Roman" panose="02020603050405020304" pitchFamily="18" charset="0"/>
                <a:cs typeface="Calibri" panose="020F0502020204030204" pitchFamily="34" charset="0"/>
              </a:rPr>
              <a:t>خلال</a:t>
            </a:r>
            <a:r>
              <a:rPr kumimoji="0" lang="ar-SY" sz="4000" b="1" i="0" u="none" strike="noStrike" kern="0" cap="none" spc="0" normalizeH="0" baseline="0" noProof="0" dirty="0">
                <a:ln>
                  <a:noFill/>
                </a:ln>
                <a:solidFill>
                  <a:schemeClr val="accent1">
                    <a:lumMod val="75000"/>
                  </a:schemeClr>
                </a:solidFill>
                <a:effectLst/>
                <a:uLnTx/>
                <a:uFillTx/>
                <a:latin typeface="Calibri"/>
                <a:ea typeface="Times New Roman" panose="02020603050405020304" pitchFamily="18" charset="0"/>
                <a:cs typeface="Calibri" panose="020F0502020204030204" pitchFamily="34" charset="0"/>
              </a:rPr>
              <a:t> مرحلة الطفولة</a:t>
            </a:r>
            <a:endParaRPr kumimoji="0" lang="ar-SY" sz="2800" b="1" i="0" u="none" strike="noStrike" kern="0" cap="none" spc="0" normalizeH="0" baseline="0" noProof="0" dirty="0">
              <a:ln>
                <a:noFill/>
              </a:ln>
              <a:solidFill>
                <a:schemeClr val="accent1">
                  <a:lumMod val="75000"/>
                </a:schemeClr>
              </a:solidFill>
              <a:effectLst/>
              <a:uLnTx/>
              <a:uFillTx/>
              <a:latin typeface="Calibri"/>
              <a:ea typeface="Times New Roman" panose="02020603050405020304" pitchFamily="18" charset="0"/>
              <a:cs typeface="Calibri" panose="020F0502020204030204" pitchFamily="34" charset="0"/>
            </a:endParaRP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SY" sz="2800" u="none" strike="noStrike" kern="0" cap="none" spc="0" normalizeH="0" baseline="0" noProof="0" dirty="0">
                <a:ln>
                  <a:noFill/>
                </a:ln>
                <a:solidFill>
                  <a:schemeClr val="accent1">
                    <a:lumMod val="75000"/>
                  </a:schemeClr>
                </a:solidFill>
                <a:effectLst/>
                <a:uLnTx/>
                <a:uFillTx/>
                <a:latin typeface="Calibri"/>
                <a:ea typeface="Times New Roman" panose="02020603050405020304" pitchFamily="18" charset="0"/>
                <a:cs typeface="Calibri" panose="020F0502020204030204" pitchFamily="34" charset="0"/>
              </a:rPr>
              <a:t>برنامج توفير أمن الطفل</a:t>
            </a:r>
          </a:p>
        </p:txBody>
      </p:sp>
    </p:spTree>
    <p:extLst>
      <p:ext uri="{BB962C8B-B14F-4D97-AF65-F5344CB8AC3E}">
        <p14:creationId xmlns:p14="http://schemas.microsoft.com/office/powerpoint/2010/main" val="3872075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4294967295"/>
          </p:nvPr>
        </p:nvSpPr>
        <p:spPr>
          <a:xfrm>
            <a:off x="9448800" y="6356350"/>
            <a:ext cx="2743200" cy="365125"/>
          </a:xfrm>
        </p:spPr>
        <p:txBody>
          <a:bodyPr/>
          <a:lstStyle/>
          <a:p>
            <a:fld id="{7D6F4693-9243-487F-9922-E3D7C687370D}" type="slidenum">
              <a:rPr lang="tr-TR" smtClean="0"/>
              <a:t>10</a:t>
            </a:fld>
            <a:endParaRPr lang="tr-TR" dirty="0"/>
          </a:p>
        </p:txBody>
      </p:sp>
      <p:sp>
        <p:nvSpPr>
          <p:cNvPr id="7" name="Dikdörtgen: Köşeleri Yuvarlatılmış 6">
            <a:extLst>
              <a:ext uri="{FF2B5EF4-FFF2-40B4-BE49-F238E27FC236}">
                <a16:creationId xmlns:a16="http://schemas.microsoft.com/office/drawing/2014/main" id="{4047FB2B-790D-46F3-A759-A35800312ECE}"/>
              </a:ext>
            </a:extLst>
          </p:cNvPr>
          <p:cNvSpPr/>
          <p:nvPr/>
        </p:nvSpPr>
        <p:spPr>
          <a:xfrm>
            <a:off x="4839665" y="6255797"/>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8" name="Dikdörtgen: Köşeleri Yuvarlatılmış 7">
            <a:extLst>
              <a:ext uri="{FF2B5EF4-FFF2-40B4-BE49-F238E27FC236}">
                <a16:creationId xmlns:a16="http://schemas.microsoft.com/office/drawing/2014/main" id="{DCCD4AD4-BEDD-47E3-8892-3BD298BA5F96}"/>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9" name="Resim 8">
            <a:extLst>
              <a:ext uri="{FF2B5EF4-FFF2-40B4-BE49-F238E27FC236}">
                <a16:creationId xmlns:a16="http://schemas.microsoft.com/office/drawing/2014/main" id="{68EEFED0-551A-42BF-A433-96CAF26F8971}"/>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10" name="Dikdörtgen: Köşeleri Yuvarlatılmış 9">
            <a:extLst>
              <a:ext uri="{FF2B5EF4-FFF2-40B4-BE49-F238E27FC236}">
                <a16:creationId xmlns:a16="http://schemas.microsoft.com/office/drawing/2014/main" id="{822FF6DC-A8F3-46DB-805E-33E9492CD27D}"/>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2" name="Başlık 1">
            <a:extLst>
              <a:ext uri="{FF2B5EF4-FFF2-40B4-BE49-F238E27FC236}">
                <a16:creationId xmlns:a16="http://schemas.microsoft.com/office/drawing/2014/main" id="{45B2F5EB-A98C-45A8-A18C-C7999C22084B}"/>
              </a:ext>
            </a:extLst>
          </p:cNvPr>
          <p:cNvSpPr txBox="1">
            <a:spLocks/>
          </p:cNvSpPr>
          <p:nvPr/>
        </p:nvSpPr>
        <p:spPr>
          <a:xfrm>
            <a:off x="1178668" y="1790293"/>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لماذا هي شائعة لدى الأطفال؟</a:t>
            </a:r>
            <a:endParaRPr lang="tr-TR" altLang="en-US" b="1" dirty="0">
              <a:solidFill>
                <a:schemeClr val="accent1">
                  <a:lumMod val="75000"/>
                </a:schemeClr>
              </a:solidFill>
              <a:latin typeface="+mn-lt"/>
            </a:endParaRPr>
          </a:p>
        </p:txBody>
      </p:sp>
      <p:sp>
        <p:nvSpPr>
          <p:cNvPr id="13" name="object 4">
            <a:extLst>
              <a:ext uri="{FF2B5EF4-FFF2-40B4-BE49-F238E27FC236}">
                <a16:creationId xmlns:a16="http://schemas.microsoft.com/office/drawing/2014/main" id="{33647362-CB6C-48BA-B57E-6A6AC6E91BC4}"/>
              </a:ext>
            </a:extLst>
          </p:cNvPr>
          <p:cNvSpPr txBox="1"/>
          <p:nvPr/>
        </p:nvSpPr>
        <p:spPr>
          <a:xfrm>
            <a:off x="6754810" y="2375494"/>
            <a:ext cx="4205148" cy="2078133"/>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400" dirty="0">
                <a:cs typeface="Calibri"/>
              </a:rPr>
              <a:t>إنهم فضوليون</a:t>
            </a:r>
          </a:p>
          <a:p>
            <a:pPr marL="355600" marR="5080" indent="-342900" algn="just" rtl="1">
              <a:spcBef>
                <a:spcPts val="1200"/>
              </a:spcBef>
              <a:buFont typeface="Arial" panose="020B0604020202020204" pitchFamily="34" charset="0"/>
              <a:buChar char="•"/>
            </a:pPr>
            <a:r>
              <a:rPr lang="ar-SY" sz="2400" dirty="0">
                <a:cs typeface="Calibri"/>
              </a:rPr>
              <a:t>يودون التعلم</a:t>
            </a:r>
          </a:p>
          <a:p>
            <a:pPr marL="355600" marR="5080" indent="-342900" algn="just" rtl="1">
              <a:spcBef>
                <a:spcPts val="1200"/>
              </a:spcBef>
              <a:buFont typeface="Arial" panose="020B0604020202020204" pitchFamily="34" charset="0"/>
              <a:buChar char="•"/>
            </a:pPr>
            <a:r>
              <a:rPr lang="ar-SY" sz="2400" dirty="0">
                <a:cs typeface="Calibri"/>
              </a:rPr>
              <a:t>يودون اللمس</a:t>
            </a:r>
          </a:p>
          <a:p>
            <a:pPr marL="355600" marR="5080" indent="-342900" algn="just" rtl="1">
              <a:spcBef>
                <a:spcPts val="1200"/>
              </a:spcBef>
              <a:buFont typeface="Arial" panose="020B0604020202020204" pitchFamily="34" charset="0"/>
              <a:buChar char="•"/>
            </a:pPr>
            <a:r>
              <a:rPr lang="ar-SY" sz="2400" dirty="0">
                <a:cs typeface="Calibri"/>
              </a:rPr>
              <a:t>يودون التذوق</a:t>
            </a:r>
          </a:p>
        </p:txBody>
      </p:sp>
      <p:sp>
        <p:nvSpPr>
          <p:cNvPr id="14" name="object 4">
            <a:extLst>
              <a:ext uri="{FF2B5EF4-FFF2-40B4-BE49-F238E27FC236}">
                <a16:creationId xmlns:a16="http://schemas.microsoft.com/office/drawing/2014/main" id="{9490E11E-CFF0-4A48-BF8E-DDB61691EF02}"/>
              </a:ext>
            </a:extLst>
          </p:cNvPr>
          <p:cNvSpPr txBox="1"/>
          <p:nvPr/>
        </p:nvSpPr>
        <p:spPr>
          <a:xfrm>
            <a:off x="1583473" y="2375492"/>
            <a:ext cx="4582815" cy="2447465"/>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400" dirty="0">
                <a:cs typeface="Calibri"/>
              </a:rPr>
              <a:t>يودون التجريب</a:t>
            </a:r>
          </a:p>
          <a:p>
            <a:pPr marL="355600" marR="5080" indent="-342900" algn="just" rtl="1">
              <a:spcBef>
                <a:spcPts val="1200"/>
              </a:spcBef>
              <a:buFont typeface="Arial" panose="020B0604020202020204" pitchFamily="34" charset="0"/>
              <a:buChar char="•"/>
            </a:pPr>
            <a:r>
              <a:rPr lang="ar-SY" sz="2400" dirty="0">
                <a:cs typeface="Calibri"/>
              </a:rPr>
              <a:t>لا يعرفون الخطر ولا يفهمونه</a:t>
            </a:r>
          </a:p>
          <a:p>
            <a:pPr marL="355600" marR="5080" indent="-342900" algn="just" rtl="1">
              <a:spcBef>
                <a:spcPts val="1200"/>
              </a:spcBef>
              <a:buFont typeface="Arial" panose="020B0604020202020204" pitchFamily="34" charset="0"/>
              <a:buChar char="•"/>
            </a:pPr>
            <a:r>
              <a:rPr lang="ar-SY" sz="2400" dirty="0">
                <a:cs typeface="Calibri"/>
              </a:rPr>
              <a:t>لا يستطيعون أن يفكروا بأنهم قد يلحقوا ضرراً بأنفسهم</a:t>
            </a:r>
          </a:p>
          <a:p>
            <a:pPr marL="355600" marR="5080" indent="-342900" algn="just" rtl="1">
              <a:spcBef>
                <a:spcPts val="1200"/>
              </a:spcBef>
              <a:buFont typeface="Arial" panose="020B0604020202020204" pitchFamily="34" charset="0"/>
              <a:buChar char="•"/>
            </a:pPr>
            <a:r>
              <a:rPr lang="ar-SY" sz="2400" dirty="0">
                <a:cs typeface="Calibri"/>
              </a:rPr>
              <a:t>يقومون بالتقليد</a:t>
            </a:r>
          </a:p>
        </p:txBody>
      </p:sp>
    </p:spTree>
    <p:extLst>
      <p:ext uri="{BB962C8B-B14F-4D97-AF65-F5344CB8AC3E}">
        <p14:creationId xmlns:p14="http://schemas.microsoft.com/office/powerpoint/2010/main" val="4022570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4294967295"/>
          </p:nvPr>
        </p:nvSpPr>
        <p:spPr>
          <a:xfrm>
            <a:off x="9448800" y="6356349"/>
            <a:ext cx="2743200" cy="365125"/>
          </a:xfrm>
        </p:spPr>
        <p:txBody>
          <a:bodyPr/>
          <a:lstStyle/>
          <a:p>
            <a:fld id="{7D6F4693-9243-487F-9922-E3D7C687370D}" type="slidenum">
              <a:rPr lang="tr-TR" smtClean="0"/>
              <a:t>11</a:t>
            </a:fld>
            <a:endParaRPr lang="tr-TR" dirty="0"/>
          </a:p>
        </p:txBody>
      </p:sp>
      <p:sp>
        <p:nvSpPr>
          <p:cNvPr id="5" name="Dikdörtgen: Köşeleri Yuvarlatılmış 4">
            <a:extLst>
              <a:ext uri="{FF2B5EF4-FFF2-40B4-BE49-F238E27FC236}">
                <a16:creationId xmlns:a16="http://schemas.microsoft.com/office/drawing/2014/main" id="{2B793D47-71B0-4E82-A326-E3CF511717F8}"/>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7" name="Resim 6">
            <a:extLst>
              <a:ext uri="{FF2B5EF4-FFF2-40B4-BE49-F238E27FC236}">
                <a16:creationId xmlns:a16="http://schemas.microsoft.com/office/drawing/2014/main" id="{5457BFCA-3360-4CB6-BCB8-4CDD74FAE63F}"/>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8" name="Dikdörtgen: Köşeleri Yuvarlatılmış 7">
            <a:extLst>
              <a:ext uri="{FF2B5EF4-FFF2-40B4-BE49-F238E27FC236}">
                <a16:creationId xmlns:a16="http://schemas.microsoft.com/office/drawing/2014/main" id="{12CBA509-F8CC-4EA1-9AC1-1448EA6C500E}"/>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9" name="object 4">
            <a:extLst>
              <a:ext uri="{FF2B5EF4-FFF2-40B4-BE49-F238E27FC236}">
                <a16:creationId xmlns:a16="http://schemas.microsoft.com/office/drawing/2014/main" id="{8AE3C757-CEBB-43E6-A50B-12F013A28717}"/>
              </a:ext>
            </a:extLst>
          </p:cNvPr>
          <p:cNvSpPr txBox="1"/>
          <p:nvPr/>
        </p:nvSpPr>
        <p:spPr>
          <a:xfrm>
            <a:off x="6754810" y="2375494"/>
            <a:ext cx="4205148" cy="1124026"/>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3200" dirty="0">
                <a:cs typeface="Calibri"/>
              </a:rPr>
              <a:t>البالغون هم المسؤولون عن إصابات الأطفال</a:t>
            </a:r>
          </a:p>
        </p:txBody>
      </p:sp>
      <p:sp>
        <p:nvSpPr>
          <p:cNvPr id="10" name="object 4">
            <a:extLst>
              <a:ext uri="{FF2B5EF4-FFF2-40B4-BE49-F238E27FC236}">
                <a16:creationId xmlns:a16="http://schemas.microsoft.com/office/drawing/2014/main" id="{EAF92009-B501-4780-B388-EF92B7821B5E}"/>
              </a:ext>
            </a:extLst>
          </p:cNvPr>
          <p:cNvSpPr txBox="1"/>
          <p:nvPr/>
        </p:nvSpPr>
        <p:spPr>
          <a:xfrm>
            <a:off x="1583473" y="2375492"/>
            <a:ext cx="4582815" cy="1616468"/>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3200" dirty="0">
                <a:cs typeface="Calibri"/>
              </a:rPr>
              <a:t>يمكننا منع أطفالنا من التعرض للإصابات أو الموت أو الإصابة بالإعاقة عبر تدابير بسيطة.</a:t>
            </a:r>
          </a:p>
        </p:txBody>
      </p:sp>
    </p:spTree>
    <p:extLst>
      <p:ext uri="{BB962C8B-B14F-4D97-AF65-F5344CB8AC3E}">
        <p14:creationId xmlns:p14="http://schemas.microsoft.com/office/powerpoint/2010/main" val="1785267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7571" y="2824699"/>
            <a:ext cx="3609459" cy="2499223"/>
          </a:xfrm>
          <a:prstGeom prst="rect">
            <a:avLst/>
          </a:prstGeom>
        </p:spPr>
      </p:pic>
      <p:sp>
        <p:nvSpPr>
          <p:cNvPr id="6" name="Slayt Numarası Yer Tutucusu 5"/>
          <p:cNvSpPr>
            <a:spLocks noGrp="1"/>
          </p:cNvSpPr>
          <p:nvPr>
            <p:ph type="sldNum" sz="quarter" idx="4294967295"/>
          </p:nvPr>
        </p:nvSpPr>
        <p:spPr>
          <a:xfrm>
            <a:off x="9448800" y="6356350"/>
            <a:ext cx="2743200" cy="365125"/>
          </a:xfrm>
        </p:spPr>
        <p:txBody>
          <a:bodyPr/>
          <a:lstStyle/>
          <a:p>
            <a:fld id="{7D6F4693-9243-487F-9922-E3D7C687370D}" type="slidenum">
              <a:rPr lang="tr-TR" smtClean="0"/>
              <a:t>12</a:t>
            </a:fld>
            <a:endParaRPr lang="tr-TR"/>
          </a:p>
        </p:txBody>
      </p:sp>
      <p:sp>
        <p:nvSpPr>
          <p:cNvPr id="8" name="Dikdörtgen: Köşeleri Yuvarlatılmış 7">
            <a:extLst>
              <a:ext uri="{FF2B5EF4-FFF2-40B4-BE49-F238E27FC236}">
                <a16:creationId xmlns:a16="http://schemas.microsoft.com/office/drawing/2014/main" id="{531688FA-62E4-4B3D-B01A-A075769844D6}"/>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9" name="Resim 8">
            <a:extLst>
              <a:ext uri="{FF2B5EF4-FFF2-40B4-BE49-F238E27FC236}">
                <a16:creationId xmlns:a16="http://schemas.microsoft.com/office/drawing/2014/main" id="{33249FD8-D715-4E92-B534-21E9ECCB75FE}"/>
              </a:ext>
            </a:extLst>
          </p:cNvPr>
          <p:cNvPicPr>
            <a:picLocks noChangeAspect="1"/>
          </p:cNvPicPr>
          <p:nvPr/>
        </p:nvPicPr>
        <p:blipFill>
          <a:blip r:embed="rId3"/>
          <a:stretch>
            <a:fillRect/>
          </a:stretch>
        </p:blipFill>
        <p:spPr>
          <a:xfrm>
            <a:off x="1713021" y="5825831"/>
            <a:ext cx="1067586" cy="181393"/>
          </a:xfrm>
          <a:prstGeom prst="rect">
            <a:avLst/>
          </a:prstGeom>
        </p:spPr>
      </p:pic>
      <p:sp>
        <p:nvSpPr>
          <p:cNvPr id="10" name="Dikdörtgen: Köşeleri Yuvarlatılmış 9">
            <a:extLst>
              <a:ext uri="{FF2B5EF4-FFF2-40B4-BE49-F238E27FC236}">
                <a16:creationId xmlns:a16="http://schemas.microsoft.com/office/drawing/2014/main" id="{EBDA2BE9-2397-4CB0-90AB-692EE33C3DFA}"/>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1" name="Başlık 1">
            <a:extLst>
              <a:ext uri="{FF2B5EF4-FFF2-40B4-BE49-F238E27FC236}">
                <a16:creationId xmlns:a16="http://schemas.microsoft.com/office/drawing/2014/main" id="{61955DE0-4558-4BB9-AF3C-641663D7E94D}"/>
              </a:ext>
            </a:extLst>
          </p:cNvPr>
          <p:cNvSpPr txBox="1">
            <a:spLocks/>
          </p:cNvSpPr>
          <p:nvPr/>
        </p:nvSpPr>
        <p:spPr>
          <a:xfrm>
            <a:off x="1178668" y="1596327"/>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حالات السقوط</a:t>
            </a:r>
            <a:endParaRPr lang="tr-TR" altLang="en-US" b="1" dirty="0">
              <a:solidFill>
                <a:schemeClr val="accent1">
                  <a:lumMod val="75000"/>
                </a:schemeClr>
              </a:solidFill>
              <a:latin typeface="+mn-lt"/>
            </a:endParaRPr>
          </a:p>
        </p:txBody>
      </p:sp>
      <p:sp>
        <p:nvSpPr>
          <p:cNvPr id="12" name="object 4">
            <a:extLst>
              <a:ext uri="{FF2B5EF4-FFF2-40B4-BE49-F238E27FC236}">
                <a16:creationId xmlns:a16="http://schemas.microsoft.com/office/drawing/2014/main" id="{6CFE7B7D-DCF5-4780-8125-E45A456D2284}"/>
              </a:ext>
            </a:extLst>
          </p:cNvPr>
          <p:cNvSpPr txBox="1"/>
          <p:nvPr/>
        </p:nvSpPr>
        <p:spPr>
          <a:xfrm>
            <a:off x="5583382" y="2181528"/>
            <a:ext cx="5376576" cy="3463128"/>
          </a:xfrm>
          <a:prstGeom prst="rect">
            <a:avLst/>
          </a:prstGeom>
        </p:spPr>
        <p:txBody>
          <a:bodyPr vert="horz" wrap="square" lIns="0" tIns="137795" rIns="0" bIns="0" rtlCol="0">
            <a:spAutoFit/>
          </a:bodyPr>
          <a:lstStyle/>
          <a:p>
            <a:pPr marL="355600" marR="5080" indent="-342900" algn="r" rtl="1">
              <a:spcBef>
                <a:spcPts val="1200"/>
              </a:spcBef>
              <a:buFont typeface="Arial" panose="020B0604020202020204" pitchFamily="34" charset="0"/>
              <a:buChar char="•"/>
            </a:pPr>
            <a:r>
              <a:rPr lang="ar-SY" sz="2800" dirty="0">
                <a:cs typeface="Calibri"/>
              </a:rPr>
              <a:t>هي الإصابات الأكثر شيوعاً اعتباراً من مرحلة الزحف.</a:t>
            </a:r>
          </a:p>
          <a:p>
            <a:pPr marL="355600" marR="5080" indent="-342900" algn="r" rtl="1">
              <a:spcBef>
                <a:spcPts val="1200"/>
              </a:spcBef>
              <a:buFont typeface="Arial" panose="020B0604020202020204" pitchFamily="34" charset="0"/>
              <a:buChar char="•"/>
            </a:pPr>
            <a:r>
              <a:rPr lang="ar-SY" sz="2800" dirty="0">
                <a:cs typeface="Calibri"/>
              </a:rPr>
              <a:t>تشكل الإصابات المنزلية العدد الأكبر من حالات مراجعة خدمات الطوارئ ومعظم الإصابات المنزلية هي حالات السقوط.</a:t>
            </a:r>
          </a:p>
          <a:p>
            <a:pPr marL="355600" marR="5080" indent="-342900" algn="r" rtl="1">
              <a:spcBef>
                <a:spcPts val="1200"/>
              </a:spcBef>
              <a:buFont typeface="Arial" panose="020B0604020202020204" pitchFamily="34" charset="0"/>
              <a:buChar char="•"/>
            </a:pPr>
            <a:r>
              <a:rPr lang="ar-SY" sz="2800" dirty="0">
                <a:cs typeface="Calibri"/>
              </a:rPr>
              <a:t>إن فتحة بمقدار 10-15 سم كافية لسقوط طفلكم من فتحة النافذة أو الباب.</a:t>
            </a:r>
          </a:p>
        </p:txBody>
      </p:sp>
    </p:spTree>
    <p:extLst>
      <p:ext uri="{BB962C8B-B14F-4D97-AF65-F5344CB8AC3E}">
        <p14:creationId xmlns:p14="http://schemas.microsoft.com/office/powerpoint/2010/main" val="3149863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4294967295"/>
          </p:nvPr>
        </p:nvSpPr>
        <p:spPr>
          <a:xfrm>
            <a:off x="9448800" y="6356350"/>
            <a:ext cx="2743200" cy="365125"/>
          </a:xfrm>
        </p:spPr>
        <p:txBody>
          <a:bodyPr/>
          <a:lstStyle/>
          <a:p>
            <a:fld id="{7D6F4693-9243-487F-9922-E3D7C687370D}" type="slidenum">
              <a:rPr lang="tr-TR" smtClean="0"/>
              <a:t>13</a:t>
            </a:fld>
            <a:endParaRPr lang="tr-T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3600" y="2943106"/>
            <a:ext cx="3778851" cy="2518418"/>
          </a:xfrm>
          <a:prstGeom prst="rect">
            <a:avLst/>
          </a:prstGeom>
        </p:spPr>
      </p:pic>
      <p:sp>
        <p:nvSpPr>
          <p:cNvPr id="7" name="Dikdörtgen: Köşeleri Yuvarlatılmış 6">
            <a:extLst>
              <a:ext uri="{FF2B5EF4-FFF2-40B4-BE49-F238E27FC236}">
                <a16:creationId xmlns:a16="http://schemas.microsoft.com/office/drawing/2014/main" id="{4C04D672-FF65-4437-B613-43EC07DD9914}"/>
              </a:ext>
            </a:extLst>
          </p:cNvPr>
          <p:cNvSpPr/>
          <p:nvPr/>
        </p:nvSpPr>
        <p:spPr>
          <a:xfrm>
            <a:off x="4839665" y="6255797"/>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8" name="Dikdörtgen: Köşeleri Yuvarlatılmış 7">
            <a:extLst>
              <a:ext uri="{FF2B5EF4-FFF2-40B4-BE49-F238E27FC236}">
                <a16:creationId xmlns:a16="http://schemas.microsoft.com/office/drawing/2014/main" id="{A8DDEF78-CAD6-459C-9E89-AC41736C4D21}"/>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10" name="Resim 9">
            <a:extLst>
              <a:ext uri="{FF2B5EF4-FFF2-40B4-BE49-F238E27FC236}">
                <a16:creationId xmlns:a16="http://schemas.microsoft.com/office/drawing/2014/main" id="{458D70B7-E790-43A2-99DF-A698C3D32923}"/>
              </a:ext>
            </a:extLst>
          </p:cNvPr>
          <p:cNvPicPr>
            <a:picLocks noChangeAspect="1"/>
          </p:cNvPicPr>
          <p:nvPr/>
        </p:nvPicPr>
        <p:blipFill>
          <a:blip r:embed="rId3"/>
          <a:stretch>
            <a:fillRect/>
          </a:stretch>
        </p:blipFill>
        <p:spPr>
          <a:xfrm>
            <a:off x="1713021" y="5825831"/>
            <a:ext cx="1067586" cy="181393"/>
          </a:xfrm>
          <a:prstGeom prst="rect">
            <a:avLst/>
          </a:prstGeom>
        </p:spPr>
      </p:pic>
      <p:sp>
        <p:nvSpPr>
          <p:cNvPr id="11" name="Dikdörtgen: Köşeleri Yuvarlatılmış 10">
            <a:extLst>
              <a:ext uri="{FF2B5EF4-FFF2-40B4-BE49-F238E27FC236}">
                <a16:creationId xmlns:a16="http://schemas.microsoft.com/office/drawing/2014/main" id="{EAEE855C-A384-4445-9209-52838AC5726C}"/>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2" name="Başlık 1">
            <a:extLst>
              <a:ext uri="{FF2B5EF4-FFF2-40B4-BE49-F238E27FC236}">
                <a16:creationId xmlns:a16="http://schemas.microsoft.com/office/drawing/2014/main" id="{3201984E-3E74-45BB-ADAC-A34C98733B0C}"/>
              </a:ext>
            </a:extLst>
          </p:cNvPr>
          <p:cNvSpPr txBox="1">
            <a:spLocks/>
          </p:cNvSpPr>
          <p:nvPr/>
        </p:nvSpPr>
        <p:spPr>
          <a:xfrm>
            <a:off x="1178668" y="1596327"/>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السقوط من مكان عالٍ</a:t>
            </a:r>
            <a:endParaRPr lang="tr-TR" altLang="en-US" b="1" dirty="0">
              <a:solidFill>
                <a:schemeClr val="accent1">
                  <a:lumMod val="75000"/>
                </a:schemeClr>
              </a:solidFill>
              <a:latin typeface="+mn-lt"/>
            </a:endParaRPr>
          </a:p>
        </p:txBody>
      </p:sp>
      <p:sp>
        <p:nvSpPr>
          <p:cNvPr id="13" name="object 4">
            <a:extLst>
              <a:ext uri="{FF2B5EF4-FFF2-40B4-BE49-F238E27FC236}">
                <a16:creationId xmlns:a16="http://schemas.microsoft.com/office/drawing/2014/main" id="{8CDFC5C3-8AED-4894-A208-28F2BD7F7531}"/>
              </a:ext>
            </a:extLst>
          </p:cNvPr>
          <p:cNvSpPr txBox="1"/>
          <p:nvPr/>
        </p:nvSpPr>
        <p:spPr>
          <a:xfrm>
            <a:off x="5583382" y="2139963"/>
            <a:ext cx="5376576" cy="3632405"/>
          </a:xfrm>
          <a:prstGeom prst="rect">
            <a:avLst/>
          </a:prstGeom>
        </p:spPr>
        <p:txBody>
          <a:bodyPr vert="horz" wrap="square" lIns="0" tIns="137795" rIns="0" bIns="0" rtlCol="0">
            <a:spAutoFit/>
          </a:bodyPr>
          <a:lstStyle/>
          <a:p>
            <a:pPr marL="355600" marR="5080" indent="-342900" algn="r" rtl="1">
              <a:spcBef>
                <a:spcPts val="600"/>
              </a:spcBef>
              <a:buFont typeface="Arial" panose="020B0604020202020204" pitchFamily="34" charset="0"/>
              <a:buChar char="•"/>
            </a:pPr>
            <a:r>
              <a:rPr lang="ar-SY" sz="2400" dirty="0">
                <a:cs typeface="Calibri"/>
              </a:rPr>
              <a:t>الأسقف المستوية للمباني التي ليس لها أسقف</a:t>
            </a:r>
          </a:p>
          <a:p>
            <a:pPr marL="355600" marR="5080" indent="-342900" algn="r" rtl="1">
              <a:spcBef>
                <a:spcPts val="600"/>
              </a:spcBef>
              <a:buFont typeface="Arial" panose="020B0604020202020204" pitchFamily="34" charset="0"/>
              <a:buChar char="•"/>
            </a:pPr>
            <a:r>
              <a:rPr lang="ar-SY" sz="2400" dirty="0">
                <a:cs typeface="Calibri"/>
              </a:rPr>
              <a:t>النوافذ التي ليس لها درابزين</a:t>
            </a:r>
          </a:p>
          <a:p>
            <a:pPr marL="355600" marR="5080" indent="-342900" algn="r" rtl="1">
              <a:spcBef>
                <a:spcPts val="600"/>
              </a:spcBef>
              <a:buFont typeface="Arial" panose="020B0604020202020204" pitchFamily="34" charset="0"/>
              <a:buChar char="•"/>
            </a:pPr>
            <a:r>
              <a:rPr lang="ar-SY" sz="2400" dirty="0">
                <a:cs typeface="Calibri"/>
              </a:rPr>
              <a:t>السلالم التي ليس لها درابزين</a:t>
            </a:r>
          </a:p>
          <a:p>
            <a:pPr marL="355600" marR="5080" indent="-342900" algn="r" rtl="1">
              <a:spcBef>
                <a:spcPts val="600"/>
              </a:spcBef>
              <a:buFont typeface="Arial" panose="020B0604020202020204" pitchFamily="34" charset="0"/>
              <a:buChar char="•"/>
            </a:pPr>
            <a:r>
              <a:rPr lang="ar-SY" sz="2400" dirty="0">
                <a:cs typeface="Calibri"/>
              </a:rPr>
              <a:t>الشرفات التي ليس لها درابزين</a:t>
            </a:r>
          </a:p>
          <a:p>
            <a:pPr marL="355600" marR="5080" indent="-342900" algn="r" rtl="1">
              <a:spcBef>
                <a:spcPts val="600"/>
              </a:spcBef>
              <a:buFont typeface="Arial" panose="020B0604020202020204" pitchFamily="34" charset="0"/>
              <a:buChar char="•"/>
            </a:pPr>
            <a:r>
              <a:rPr lang="ar-SY" sz="2400" dirty="0">
                <a:cs typeface="Calibri"/>
              </a:rPr>
              <a:t>فراغ المصاعد</a:t>
            </a:r>
          </a:p>
          <a:p>
            <a:pPr marL="355600" marR="5080" indent="-342900" algn="r" rtl="1">
              <a:spcBef>
                <a:spcPts val="600"/>
              </a:spcBef>
              <a:buFont typeface="Arial" panose="020B0604020202020204" pitchFamily="34" charset="0"/>
              <a:buChar char="•"/>
            </a:pPr>
            <a:r>
              <a:rPr lang="ar-SY" sz="2400" dirty="0">
                <a:cs typeface="Calibri"/>
              </a:rPr>
              <a:t>الجدران العالية</a:t>
            </a:r>
          </a:p>
          <a:p>
            <a:pPr marL="355600" marR="5080" indent="-342900" algn="r" rtl="1">
              <a:spcBef>
                <a:spcPts val="600"/>
              </a:spcBef>
              <a:buFont typeface="Arial" panose="020B0604020202020204" pitchFamily="34" charset="0"/>
              <a:buChar char="•"/>
            </a:pPr>
            <a:r>
              <a:rPr lang="ar-SY" sz="2400" dirty="0">
                <a:cs typeface="Calibri"/>
              </a:rPr>
              <a:t>الأشجار</a:t>
            </a:r>
          </a:p>
          <a:p>
            <a:pPr marL="355600" marR="5080" indent="-342900" algn="r" rtl="1">
              <a:spcBef>
                <a:spcPts val="600"/>
              </a:spcBef>
              <a:buFont typeface="Arial" panose="020B0604020202020204" pitchFamily="34" charset="0"/>
              <a:buChar char="•"/>
            </a:pPr>
            <a:r>
              <a:rPr lang="ar-SY" sz="2400" dirty="0">
                <a:cs typeface="Calibri"/>
              </a:rPr>
              <a:t>كراسي الإطعام</a:t>
            </a:r>
          </a:p>
        </p:txBody>
      </p:sp>
    </p:spTree>
    <p:extLst>
      <p:ext uri="{BB962C8B-B14F-4D97-AF65-F5344CB8AC3E}">
        <p14:creationId xmlns:p14="http://schemas.microsoft.com/office/powerpoint/2010/main" val="2125679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4294967295"/>
          </p:nvPr>
        </p:nvSpPr>
        <p:spPr>
          <a:xfrm>
            <a:off x="9448800" y="6356349"/>
            <a:ext cx="2743200" cy="365125"/>
          </a:xfrm>
        </p:spPr>
        <p:txBody>
          <a:bodyPr/>
          <a:lstStyle/>
          <a:p>
            <a:fld id="{7D6F4693-9243-487F-9922-E3D7C687370D}" type="slidenum">
              <a:rPr lang="tr-TR" smtClean="0"/>
              <a:t>14</a:t>
            </a:fld>
            <a:endParaRPr lang="tr-TR" dirty="0"/>
          </a:p>
        </p:txBody>
      </p:sp>
      <p:sp>
        <p:nvSpPr>
          <p:cNvPr id="7" name="Dikdörtgen: Köşeleri Yuvarlatılmış 6">
            <a:extLst>
              <a:ext uri="{FF2B5EF4-FFF2-40B4-BE49-F238E27FC236}">
                <a16:creationId xmlns:a16="http://schemas.microsoft.com/office/drawing/2014/main" id="{D2923B3B-26D6-4CC4-86FC-AF938A70B1B0}"/>
              </a:ext>
            </a:extLst>
          </p:cNvPr>
          <p:cNvSpPr/>
          <p:nvPr/>
        </p:nvSpPr>
        <p:spPr>
          <a:xfrm>
            <a:off x="4839665" y="6255797"/>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8" name="Dikdörtgen: Köşeleri Yuvarlatılmış 7">
            <a:extLst>
              <a:ext uri="{FF2B5EF4-FFF2-40B4-BE49-F238E27FC236}">
                <a16:creationId xmlns:a16="http://schemas.microsoft.com/office/drawing/2014/main" id="{86474A6B-A141-4566-BDD0-8DCB8C41FD8C}"/>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9" name="Resim 8">
            <a:extLst>
              <a:ext uri="{FF2B5EF4-FFF2-40B4-BE49-F238E27FC236}">
                <a16:creationId xmlns:a16="http://schemas.microsoft.com/office/drawing/2014/main" id="{99EF7C5C-5DF6-47A4-9992-40A1CAA0E41D}"/>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10" name="Dikdörtgen: Köşeleri Yuvarlatılmış 9">
            <a:extLst>
              <a:ext uri="{FF2B5EF4-FFF2-40B4-BE49-F238E27FC236}">
                <a16:creationId xmlns:a16="http://schemas.microsoft.com/office/drawing/2014/main" id="{7EC40F05-2AB3-4EC3-8EE6-D4855437EB58}"/>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1" name="Başlık 1">
            <a:extLst>
              <a:ext uri="{FF2B5EF4-FFF2-40B4-BE49-F238E27FC236}">
                <a16:creationId xmlns:a16="http://schemas.microsoft.com/office/drawing/2014/main" id="{2F4BAAAA-B270-494B-B3A6-7F007793FB02}"/>
              </a:ext>
            </a:extLst>
          </p:cNvPr>
          <p:cNvSpPr txBox="1">
            <a:spLocks/>
          </p:cNvSpPr>
          <p:nvPr/>
        </p:nvSpPr>
        <p:spPr>
          <a:xfrm>
            <a:off x="1178668" y="1790293"/>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الوقاية من حالات السقوط - </a:t>
            </a:r>
            <a:r>
              <a:rPr lang="tr-TR" altLang="tr-TR" b="1" dirty="0">
                <a:solidFill>
                  <a:schemeClr val="accent1">
                    <a:lumMod val="75000"/>
                  </a:schemeClr>
                </a:solidFill>
                <a:latin typeface="+mn-lt"/>
              </a:rPr>
              <a:t>I</a:t>
            </a:r>
            <a:endParaRPr lang="tr-TR" altLang="en-US" b="1" dirty="0">
              <a:solidFill>
                <a:schemeClr val="accent1">
                  <a:lumMod val="75000"/>
                </a:schemeClr>
              </a:solidFill>
              <a:latin typeface="+mn-lt"/>
            </a:endParaRPr>
          </a:p>
        </p:txBody>
      </p:sp>
      <p:sp>
        <p:nvSpPr>
          <p:cNvPr id="12" name="object 4">
            <a:extLst>
              <a:ext uri="{FF2B5EF4-FFF2-40B4-BE49-F238E27FC236}">
                <a16:creationId xmlns:a16="http://schemas.microsoft.com/office/drawing/2014/main" id="{316AA093-0CCD-4DF7-8F7F-BEE0EAD55328}"/>
              </a:ext>
            </a:extLst>
          </p:cNvPr>
          <p:cNvSpPr txBox="1"/>
          <p:nvPr/>
        </p:nvSpPr>
        <p:spPr>
          <a:xfrm>
            <a:off x="1713021" y="2375494"/>
            <a:ext cx="9246937" cy="2755241"/>
          </a:xfrm>
          <a:prstGeom prst="rect">
            <a:avLst/>
          </a:prstGeom>
        </p:spPr>
        <p:txBody>
          <a:bodyPr vert="horz" wrap="square" lIns="0" tIns="137795" rIns="0" bIns="0" rtlCol="0">
            <a:spAutoFit/>
          </a:bodyPr>
          <a:lstStyle/>
          <a:p>
            <a:pPr marL="355600" marR="5080" indent="-342900" algn="r" rtl="1">
              <a:spcBef>
                <a:spcPts val="1200"/>
              </a:spcBef>
              <a:buFont typeface="Arial" panose="020B0604020202020204" pitchFamily="34" charset="0"/>
              <a:buChar char="•"/>
            </a:pPr>
            <a:r>
              <a:rPr lang="ar-SY" sz="2800" dirty="0">
                <a:cs typeface="Calibri"/>
              </a:rPr>
              <a:t>يجب أن يكون هناك درابزين على جوانب السلالم داخل المنزل وخارجه.</a:t>
            </a:r>
          </a:p>
          <a:p>
            <a:pPr marL="355600" marR="5080" indent="-342900" algn="r" rtl="1">
              <a:spcBef>
                <a:spcPts val="1200"/>
              </a:spcBef>
              <a:buFont typeface="Arial" panose="020B0604020202020204" pitchFamily="34" charset="0"/>
              <a:buChar char="•"/>
            </a:pPr>
            <a:r>
              <a:rPr lang="ar-SY" sz="2800" dirty="0">
                <a:cs typeface="Calibri"/>
              </a:rPr>
              <a:t>قوموا ببناء بوابات أمنية على مداخل ومخارج السلالم</a:t>
            </a:r>
          </a:p>
          <a:p>
            <a:pPr marL="355600" marR="5080" indent="-342900" algn="r" rtl="1">
              <a:spcBef>
                <a:spcPts val="1200"/>
              </a:spcBef>
              <a:buFont typeface="Arial" panose="020B0604020202020204" pitchFamily="34" charset="0"/>
              <a:buChar char="•"/>
            </a:pPr>
            <a:r>
              <a:rPr lang="ar-SY" sz="2800" dirty="0">
                <a:cs typeface="Calibri"/>
              </a:rPr>
              <a:t>يجب أن تكون حواف سرير الطفل ذات حماية</a:t>
            </a:r>
          </a:p>
          <a:p>
            <a:pPr marL="355600" marR="5080" indent="-342900" algn="r" rtl="1">
              <a:spcBef>
                <a:spcPts val="1200"/>
              </a:spcBef>
              <a:buFont typeface="Arial" panose="020B0604020202020204" pitchFamily="34" charset="0"/>
              <a:buChar char="•"/>
            </a:pPr>
            <a:r>
              <a:rPr lang="ar-SY" sz="2800" dirty="0">
                <a:cs typeface="Calibri"/>
              </a:rPr>
              <a:t>يجب أن تكون المسافة بين قضبان السور ضيقة بحيث لا تسمح بدخول الرأس ( 6 سم كحد أقصى)</a:t>
            </a:r>
          </a:p>
        </p:txBody>
      </p:sp>
    </p:spTree>
    <p:extLst>
      <p:ext uri="{BB962C8B-B14F-4D97-AF65-F5344CB8AC3E}">
        <p14:creationId xmlns:p14="http://schemas.microsoft.com/office/powerpoint/2010/main" val="1975394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4294967295"/>
          </p:nvPr>
        </p:nvSpPr>
        <p:spPr>
          <a:xfrm>
            <a:off x="9448800" y="6363658"/>
            <a:ext cx="2743200" cy="365125"/>
          </a:xfrm>
        </p:spPr>
        <p:txBody>
          <a:bodyPr/>
          <a:lstStyle/>
          <a:p>
            <a:fld id="{7D6F4693-9243-487F-9922-E3D7C687370D}" type="slidenum">
              <a:rPr lang="tr-TR" smtClean="0"/>
              <a:t>15</a:t>
            </a:fld>
            <a:endParaRPr lang="tr-TR" dirty="0"/>
          </a:p>
        </p:txBody>
      </p:sp>
      <p:sp>
        <p:nvSpPr>
          <p:cNvPr id="6" name="Dikdörtgen: Köşeleri Yuvarlatılmış 5">
            <a:extLst>
              <a:ext uri="{FF2B5EF4-FFF2-40B4-BE49-F238E27FC236}">
                <a16:creationId xmlns:a16="http://schemas.microsoft.com/office/drawing/2014/main" id="{D06AC688-D844-4C1A-B769-6F0C306D9958}"/>
              </a:ext>
            </a:extLst>
          </p:cNvPr>
          <p:cNvSpPr/>
          <p:nvPr/>
        </p:nvSpPr>
        <p:spPr>
          <a:xfrm>
            <a:off x="4839665" y="6255797"/>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7" name="Dikdörtgen: Köşeleri Yuvarlatılmış 6">
            <a:extLst>
              <a:ext uri="{FF2B5EF4-FFF2-40B4-BE49-F238E27FC236}">
                <a16:creationId xmlns:a16="http://schemas.microsoft.com/office/drawing/2014/main" id="{536C3438-A97A-4699-8362-A2F9900554E7}"/>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8" name="Resim 7">
            <a:extLst>
              <a:ext uri="{FF2B5EF4-FFF2-40B4-BE49-F238E27FC236}">
                <a16:creationId xmlns:a16="http://schemas.microsoft.com/office/drawing/2014/main" id="{98791F29-C537-4453-A1D1-88DEABD492FD}"/>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9" name="Dikdörtgen: Köşeleri Yuvarlatılmış 8">
            <a:extLst>
              <a:ext uri="{FF2B5EF4-FFF2-40B4-BE49-F238E27FC236}">
                <a16:creationId xmlns:a16="http://schemas.microsoft.com/office/drawing/2014/main" id="{2F10F074-1E82-4175-A1CF-81A956EBBE5D}"/>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1" name="Başlık 1">
            <a:extLst>
              <a:ext uri="{FF2B5EF4-FFF2-40B4-BE49-F238E27FC236}">
                <a16:creationId xmlns:a16="http://schemas.microsoft.com/office/drawing/2014/main" id="{8E8F7C7D-D6B3-4F0D-91A1-C1662BAC0EFE}"/>
              </a:ext>
            </a:extLst>
          </p:cNvPr>
          <p:cNvSpPr txBox="1">
            <a:spLocks/>
          </p:cNvSpPr>
          <p:nvPr/>
        </p:nvSpPr>
        <p:spPr>
          <a:xfrm>
            <a:off x="1178668" y="1790293"/>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الوقاية من حالات السقوط - </a:t>
            </a:r>
            <a:r>
              <a:rPr lang="tr-TR" altLang="tr-TR" b="1" dirty="0">
                <a:solidFill>
                  <a:schemeClr val="accent1">
                    <a:lumMod val="75000"/>
                  </a:schemeClr>
                </a:solidFill>
                <a:latin typeface="+mn-lt"/>
              </a:rPr>
              <a:t>II</a:t>
            </a:r>
            <a:endParaRPr lang="tr-TR" altLang="en-US" b="1" dirty="0">
              <a:solidFill>
                <a:schemeClr val="accent1">
                  <a:lumMod val="75000"/>
                </a:schemeClr>
              </a:solidFill>
              <a:latin typeface="+mn-lt"/>
            </a:endParaRPr>
          </a:p>
        </p:txBody>
      </p:sp>
      <p:sp>
        <p:nvSpPr>
          <p:cNvPr id="12" name="object 4">
            <a:extLst>
              <a:ext uri="{FF2B5EF4-FFF2-40B4-BE49-F238E27FC236}">
                <a16:creationId xmlns:a16="http://schemas.microsoft.com/office/drawing/2014/main" id="{35F32EA1-8A8C-4AFB-86E1-D8318EB6E7A3}"/>
              </a:ext>
            </a:extLst>
          </p:cNvPr>
          <p:cNvSpPr txBox="1"/>
          <p:nvPr/>
        </p:nvSpPr>
        <p:spPr>
          <a:xfrm>
            <a:off x="1713021" y="2375494"/>
            <a:ext cx="9246937" cy="3124573"/>
          </a:xfrm>
          <a:prstGeom prst="rect">
            <a:avLst/>
          </a:prstGeom>
        </p:spPr>
        <p:txBody>
          <a:bodyPr vert="horz" wrap="square" lIns="0" tIns="137795" rIns="0" bIns="0" rtlCol="0">
            <a:spAutoFit/>
          </a:bodyPr>
          <a:lstStyle/>
          <a:p>
            <a:pPr marL="355600" marR="5080" indent="-342900" algn="r" rtl="1">
              <a:spcBef>
                <a:spcPts val="1200"/>
              </a:spcBef>
              <a:buFont typeface="Arial" panose="020B0604020202020204" pitchFamily="34" charset="0"/>
              <a:buChar char="•"/>
            </a:pPr>
            <a:r>
              <a:rPr lang="ar-SY" sz="2400" dirty="0">
                <a:cs typeface="Calibri"/>
              </a:rPr>
              <a:t>لا تستخدموا المشاية</a:t>
            </a:r>
          </a:p>
          <a:p>
            <a:pPr marL="355600" marR="5080" indent="-342900" algn="r" rtl="1">
              <a:spcBef>
                <a:spcPts val="1200"/>
              </a:spcBef>
              <a:buFont typeface="Arial" panose="020B0604020202020204" pitchFamily="34" charset="0"/>
              <a:buChar char="•"/>
            </a:pPr>
            <a:r>
              <a:rPr lang="ar-SY" sz="2400" dirty="0">
                <a:cs typeface="Calibri"/>
              </a:rPr>
              <a:t>قوموا بتثبيت السجاد والموكيت لمنع انزلاقها</a:t>
            </a:r>
          </a:p>
          <a:p>
            <a:pPr marL="355600" marR="5080" indent="-342900" algn="r" rtl="1">
              <a:spcBef>
                <a:spcPts val="1200"/>
              </a:spcBef>
              <a:buFont typeface="Arial" panose="020B0604020202020204" pitchFamily="34" charset="0"/>
              <a:buChar char="•"/>
            </a:pPr>
            <a:r>
              <a:rPr lang="ar-SY" sz="2400" dirty="0">
                <a:cs typeface="Calibri"/>
              </a:rPr>
              <a:t>ضعوا الأثاث والمفروشات والكراسي والأسرّة بعيداً عن النوافذ</a:t>
            </a:r>
          </a:p>
          <a:p>
            <a:pPr marL="355600" marR="5080" indent="-342900" algn="r" rtl="1">
              <a:spcBef>
                <a:spcPts val="1200"/>
              </a:spcBef>
              <a:buFont typeface="Arial" panose="020B0604020202020204" pitchFamily="34" charset="0"/>
              <a:buChar char="•"/>
            </a:pPr>
            <a:r>
              <a:rPr lang="ar-SY" sz="2400" dirty="0">
                <a:cs typeface="Calibri"/>
              </a:rPr>
              <a:t>قوموا بوضع أقفال أمان على النوافذ</a:t>
            </a:r>
          </a:p>
          <a:p>
            <a:pPr marL="355600" marR="5080" indent="-342900" algn="r" rtl="1">
              <a:spcBef>
                <a:spcPts val="1200"/>
              </a:spcBef>
              <a:buFont typeface="Arial" panose="020B0604020202020204" pitchFamily="34" charset="0"/>
              <a:buChar char="•"/>
            </a:pPr>
            <a:r>
              <a:rPr lang="ar-SY" sz="2400" dirty="0">
                <a:cs typeface="Calibri"/>
              </a:rPr>
              <a:t>لا تفارقوا طفلك ولو لفترة قصيرة عند تغيير الحفاضات</a:t>
            </a:r>
          </a:p>
          <a:p>
            <a:pPr marL="355600" marR="5080" indent="-342900" algn="r" rtl="1">
              <a:spcBef>
                <a:spcPts val="1200"/>
              </a:spcBef>
              <a:buFont typeface="Arial" panose="020B0604020202020204" pitchFamily="34" charset="0"/>
              <a:buChar char="•"/>
            </a:pPr>
            <a:r>
              <a:rPr lang="ar-SY" sz="2400" dirty="0">
                <a:cs typeface="Calibri"/>
              </a:rPr>
              <a:t>تجنبوا استخدام الأسرّة ذات الطابقين</a:t>
            </a:r>
          </a:p>
        </p:txBody>
      </p:sp>
    </p:spTree>
    <p:extLst>
      <p:ext uri="{BB962C8B-B14F-4D97-AF65-F5344CB8AC3E}">
        <p14:creationId xmlns:p14="http://schemas.microsoft.com/office/powerpoint/2010/main" val="35466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4294967295"/>
          </p:nvPr>
        </p:nvSpPr>
        <p:spPr>
          <a:xfrm>
            <a:off x="9448800" y="6356349"/>
            <a:ext cx="2743200" cy="365125"/>
          </a:xfrm>
        </p:spPr>
        <p:txBody>
          <a:bodyPr/>
          <a:lstStyle/>
          <a:p>
            <a:fld id="{7D6F4693-9243-487F-9922-E3D7C687370D}" type="slidenum">
              <a:rPr lang="tr-TR" smtClean="0"/>
              <a:t>16</a:t>
            </a:fld>
            <a:endParaRPr lang="tr-TR" dirty="0"/>
          </a:p>
        </p:txBody>
      </p:sp>
      <p:sp>
        <p:nvSpPr>
          <p:cNvPr id="6" name="Dikdörtgen: Köşeleri Yuvarlatılmış 5">
            <a:extLst>
              <a:ext uri="{FF2B5EF4-FFF2-40B4-BE49-F238E27FC236}">
                <a16:creationId xmlns:a16="http://schemas.microsoft.com/office/drawing/2014/main" id="{D4BB4872-AF0F-4FF3-980D-40597E568C82}"/>
              </a:ext>
            </a:extLst>
          </p:cNvPr>
          <p:cNvSpPr/>
          <p:nvPr/>
        </p:nvSpPr>
        <p:spPr>
          <a:xfrm>
            <a:off x="4839665" y="6255797"/>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7" name="Dikdörtgen: Köşeleri Yuvarlatılmış 6">
            <a:extLst>
              <a:ext uri="{FF2B5EF4-FFF2-40B4-BE49-F238E27FC236}">
                <a16:creationId xmlns:a16="http://schemas.microsoft.com/office/drawing/2014/main" id="{A946E625-EE12-4E9C-B0F5-DF6679F6EC47}"/>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8" name="Resim 7">
            <a:extLst>
              <a:ext uri="{FF2B5EF4-FFF2-40B4-BE49-F238E27FC236}">
                <a16:creationId xmlns:a16="http://schemas.microsoft.com/office/drawing/2014/main" id="{A18B6E57-11B4-416E-BD79-62332AA09FF2}"/>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9" name="Dikdörtgen: Köşeleri Yuvarlatılmış 8">
            <a:extLst>
              <a:ext uri="{FF2B5EF4-FFF2-40B4-BE49-F238E27FC236}">
                <a16:creationId xmlns:a16="http://schemas.microsoft.com/office/drawing/2014/main" id="{8042B45B-0D6F-405A-9398-F8D3A99E83FF}"/>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1" name="Başlık 1">
            <a:extLst>
              <a:ext uri="{FF2B5EF4-FFF2-40B4-BE49-F238E27FC236}">
                <a16:creationId xmlns:a16="http://schemas.microsoft.com/office/drawing/2014/main" id="{7F33E73D-29CD-4D30-88BE-E6270FA37222}"/>
              </a:ext>
            </a:extLst>
          </p:cNvPr>
          <p:cNvSpPr txBox="1">
            <a:spLocks/>
          </p:cNvSpPr>
          <p:nvPr/>
        </p:nvSpPr>
        <p:spPr>
          <a:xfrm>
            <a:off x="1178668" y="1790293"/>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حالات السقوط</a:t>
            </a:r>
            <a:endParaRPr lang="tr-TR" altLang="en-US" b="1" dirty="0">
              <a:solidFill>
                <a:schemeClr val="accent1">
                  <a:lumMod val="75000"/>
                </a:schemeClr>
              </a:solidFill>
              <a:latin typeface="+mn-lt"/>
            </a:endParaRPr>
          </a:p>
        </p:txBody>
      </p:sp>
      <p:sp>
        <p:nvSpPr>
          <p:cNvPr id="12" name="object 4">
            <a:extLst>
              <a:ext uri="{FF2B5EF4-FFF2-40B4-BE49-F238E27FC236}">
                <a16:creationId xmlns:a16="http://schemas.microsoft.com/office/drawing/2014/main" id="{37CAAFA3-6A12-46F5-AAD8-B115F8968F96}"/>
              </a:ext>
            </a:extLst>
          </p:cNvPr>
          <p:cNvSpPr txBox="1"/>
          <p:nvPr/>
        </p:nvSpPr>
        <p:spPr>
          <a:xfrm>
            <a:off x="1713021" y="2375494"/>
            <a:ext cx="9246937" cy="3340017"/>
          </a:xfrm>
          <a:prstGeom prst="rect">
            <a:avLst/>
          </a:prstGeom>
        </p:spPr>
        <p:txBody>
          <a:bodyPr vert="horz" wrap="square" lIns="0" tIns="137795" rIns="0" bIns="0" rtlCol="0">
            <a:spAutoFit/>
          </a:bodyPr>
          <a:lstStyle/>
          <a:p>
            <a:pPr marL="355600" marR="5080" indent="-342900" algn="r" rtl="1">
              <a:spcBef>
                <a:spcPts val="1200"/>
              </a:spcBef>
              <a:buFont typeface="Arial" panose="020B0604020202020204" pitchFamily="34" charset="0"/>
              <a:buChar char="•"/>
            </a:pPr>
            <a:r>
              <a:rPr lang="ar-SY" sz="2400" dirty="0">
                <a:cs typeface="Calibri"/>
              </a:rPr>
              <a:t>لا بد من تقييم الطبيب عند ظهور واحد على الأقل من الأعراض التالية:</a:t>
            </a:r>
          </a:p>
          <a:p>
            <a:pPr marL="900113" marR="5080" indent="-360363" algn="r" rtl="1">
              <a:spcBef>
                <a:spcPts val="1200"/>
              </a:spcBef>
              <a:buFont typeface="Arial" panose="020B0604020202020204" pitchFamily="34" charset="0"/>
              <a:buChar char="•"/>
            </a:pPr>
            <a:r>
              <a:rPr lang="ar-SY" sz="2000" dirty="0">
                <a:cs typeface="Calibri"/>
              </a:rPr>
              <a:t>فقدان الوعي</a:t>
            </a:r>
          </a:p>
          <a:p>
            <a:pPr marL="900113" marR="5080" indent="-360363" algn="r" rtl="1">
              <a:spcBef>
                <a:spcPts val="1200"/>
              </a:spcBef>
              <a:buFont typeface="Arial" panose="020B0604020202020204" pitchFamily="34" charset="0"/>
              <a:buChar char="•"/>
            </a:pPr>
            <a:r>
              <a:rPr lang="ar-SY" sz="2000" dirty="0">
                <a:cs typeface="Calibri"/>
              </a:rPr>
              <a:t>الإقياء</a:t>
            </a:r>
          </a:p>
          <a:p>
            <a:pPr marL="900113" marR="5080" indent="-360363" algn="r" rtl="1">
              <a:spcBef>
                <a:spcPts val="1200"/>
              </a:spcBef>
              <a:buFont typeface="Arial" panose="020B0604020202020204" pitchFamily="34" charset="0"/>
              <a:buChar char="•"/>
            </a:pPr>
            <a:r>
              <a:rPr lang="ar-SY" sz="2000" dirty="0">
                <a:cs typeface="Calibri"/>
              </a:rPr>
              <a:t>الشرود</a:t>
            </a:r>
          </a:p>
          <a:p>
            <a:pPr marL="900113" marR="5080" indent="-360363" algn="r" rtl="1">
              <a:spcBef>
                <a:spcPts val="1200"/>
              </a:spcBef>
              <a:buFont typeface="Arial" panose="020B0604020202020204" pitchFamily="34" charset="0"/>
              <a:buChar char="•"/>
            </a:pPr>
            <a:r>
              <a:rPr lang="ar-SY" sz="2000" dirty="0">
                <a:cs typeface="Calibri"/>
              </a:rPr>
              <a:t>المشاكل في المشي والرؤية</a:t>
            </a:r>
          </a:p>
          <a:p>
            <a:pPr marL="900113" marR="5080" indent="-360363" algn="r" rtl="1">
              <a:spcBef>
                <a:spcPts val="1200"/>
              </a:spcBef>
              <a:buFont typeface="Arial" panose="020B0604020202020204" pitchFamily="34" charset="0"/>
              <a:buChar char="•"/>
            </a:pPr>
            <a:r>
              <a:rPr lang="ar-SY" sz="2000" dirty="0">
                <a:cs typeface="Calibri"/>
              </a:rPr>
              <a:t>النزف من الفم أو الأذن</a:t>
            </a:r>
          </a:p>
          <a:p>
            <a:pPr marL="355600" marR="5080" indent="-342900" algn="r" rtl="1">
              <a:spcBef>
                <a:spcPts val="1200"/>
              </a:spcBef>
              <a:buFont typeface="Arial" panose="020B0604020202020204" pitchFamily="34" charset="0"/>
              <a:buChar char="•"/>
            </a:pPr>
            <a:r>
              <a:rPr lang="ar-SY" sz="2400" dirty="0">
                <a:cs typeface="Calibri"/>
              </a:rPr>
              <a:t>في حالات السقوط من مكان عالٍ.</a:t>
            </a:r>
          </a:p>
        </p:txBody>
      </p:sp>
    </p:spTree>
    <p:extLst>
      <p:ext uri="{BB962C8B-B14F-4D97-AF65-F5344CB8AC3E}">
        <p14:creationId xmlns:p14="http://schemas.microsoft.com/office/powerpoint/2010/main" val="1151854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4294967295"/>
          </p:nvPr>
        </p:nvSpPr>
        <p:spPr>
          <a:xfrm>
            <a:off x="9448800" y="6356350"/>
            <a:ext cx="2743200" cy="365125"/>
          </a:xfrm>
        </p:spPr>
        <p:txBody>
          <a:bodyPr/>
          <a:lstStyle/>
          <a:p>
            <a:fld id="{7D6F4693-9243-487F-9922-E3D7C687370D}" type="slidenum">
              <a:rPr lang="tr-TR" smtClean="0"/>
              <a:t>17</a:t>
            </a:fld>
            <a:endParaRPr lang="tr-TR"/>
          </a:p>
        </p:txBody>
      </p:sp>
      <p:sp>
        <p:nvSpPr>
          <p:cNvPr id="9" name="Dikdörtgen: Köşeleri Yuvarlatılmış 8">
            <a:extLst>
              <a:ext uri="{FF2B5EF4-FFF2-40B4-BE49-F238E27FC236}">
                <a16:creationId xmlns:a16="http://schemas.microsoft.com/office/drawing/2014/main" id="{886E5A53-1195-4E49-A90C-6F50E07B0249}"/>
              </a:ext>
            </a:extLst>
          </p:cNvPr>
          <p:cNvSpPr/>
          <p:nvPr/>
        </p:nvSpPr>
        <p:spPr>
          <a:xfrm>
            <a:off x="4839665" y="6255797"/>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10" name="Dikdörtgen: Köşeleri Yuvarlatılmış 9">
            <a:extLst>
              <a:ext uri="{FF2B5EF4-FFF2-40B4-BE49-F238E27FC236}">
                <a16:creationId xmlns:a16="http://schemas.microsoft.com/office/drawing/2014/main" id="{4F9740B7-DE3C-49CD-AF14-9E93007A6753}"/>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11" name="Resim 10">
            <a:extLst>
              <a:ext uri="{FF2B5EF4-FFF2-40B4-BE49-F238E27FC236}">
                <a16:creationId xmlns:a16="http://schemas.microsoft.com/office/drawing/2014/main" id="{B8EC7C82-64B1-4DA6-8C9E-048A18C515DE}"/>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12" name="Dikdörtgen: Köşeleri Yuvarlatılmış 11">
            <a:extLst>
              <a:ext uri="{FF2B5EF4-FFF2-40B4-BE49-F238E27FC236}">
                <a16:creationId xmlns:a16="http://schemas.microsoft.com/office/drawing/2014/main" id="{37837E22-EC6F-4536-8901-72F6F5314028}"/>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3" name="Başlık 1">
            <a:extLst>
              <a:ext uri="{FF2B5EF4-FFF2-40B4-BE49-F238E27FC236}">
                <a16:creationId xmlns:a16="http://schemas.microsoft.com/office/drawing/2014/main" id="{64713C43-E762-4E15-B049-8B41ED032F59}"/>
              </a:ext>
            </a:extLst>
          </p:cNvPr>
          <p:cNvSpPr txBox="1">
            <a:spLocks/>
          </p:cNvSpPr>
          <p:nvPr/>
        </p:nvSpPr>
        <p:spPr>
          <a:xfrm>
            <a:off x="1178668" y="1790293"/>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حالات التسمم</a:t>
            </a:r>
            <a:endParaRPr lang="tr-TR" altLang="en-US" b="1" dirty="0">
              <a:solidFill>
                <a:schemeClr val="accent1">
                  <a:lumMod val="75000"/>
                </a:schemeClr>
              </a:solidFill>
              <a:latin typeface="+mn-lt"/>
            </a:endParaRPr>
          </a:p>
        </p:txBody>
      </p:sp>
      <p:sp>
        <p:nvSpPr>
          <p:cNvPr id="14" name="object 4">
            <a:extLst>
              <a:ext uri="{FF2B5EF4-FFF2-40B4-BE49-F238E27FC236}">
                <a16:creationId xmlns:a16="http://schemas.microsoft.com/office/drawing/2014/main" id="{57FEA568-CD75-4F6C-8C08-29FD4177A47B}"/>
              </a:ext>
            </a:extLst>
          </p:cNvPr>
          <p:cNvSpPr txBox="1"/>
          <p:nvPr/>
        </p:nvSpPr>
        <p:spPr>
          <a:xfrm>
            <a:off x="6571093" y="2375494"/>
            <a:ext cx="4388865" cy="2509020"/>
          </a:xfrm>
          <a:prstGeom prst="rect">
            <a:avLst/>
          </a:prstGeom>
        </p:spPr>
        <p:txBody>
          <a:bodyPr vert="horz" wrap="square" lIns="0" tIns="137795" rIns="0" bIns="0" rtlCol="0">
            <a:spAutoFit/>
          </a:bodyPr>
          <a:lstStyle/>
          <a:p>
            <a:pPr marL="355600" marR="5080" indent="-342900" algn="r" rtl="1">
              <a:spcBef>
                <a:spcPts val="1200"/>
              </a:spcBef>
              <a:buFont typeface="Arial" panose="020B0604020202020204" pitchFamily="34" charset="0"/>
              <a:buChar char="•"/>
            </a:pPr>
            <a:r>
              <a:rPr lang="ar-SY" sz="2800" dirty="0">
                <a:cs typeface="Calibri"/>
              </a:rPr>
              <a:t>شائعة في الفئة العمرية 2-5 سنوات</a:t>
            </a:r>
          </a:p>
          <a:p>
            <a:pPr marL="720725" marR="5080" indent="-342900" algn="just" rtl="1">
              <a:spcBef>
                <a:spcPts val="1200"/>
              </a:spcBef>
              <a:buFont typeface="Arial" panose="020B0604020202020204" pitchFamily="34" charset="0"/>
              <a:buChar char="•"/>
            </a:pPr>
            <a:r>
              <a:rPr lang="ar-SY" sz="2400" dirty="0">
                <a:cs typeface="Calibri"/>
              </a:rPr>
              <a:t>إن الفضول</a:t>
            </a:r>
          </a:p>
          <a:p>
            <a:pPr marL="720725" marR="5080" indent="-342900" algn="just" rtl="1">
              <a:spcBef>
                <a:spcPts val="1200"/>
              </a:spcBef>
              <a:buFont typeface="Arial" panose="020B0604020202020204" pitchFamily="34" charset="0"/>
              <a:buChar char="•"/>
            </a:pPr>
            <a:r>
              <a:rPr lang="ar-SY" sz="2400" dirty="0">
                <a:cs typeface="Calibri"/>
              </a:rPr>
              <a:t>وتقليد الكبار</a:t>
            </a:r>
          </a:p>
          <a:p>
            <a:pPr marL="720725" marR="5080" indent="-342900" algn="just" rtl="1">
              <a:spcBef>
                <a:spcPts val="1200"/>
              </a:spcBef>
              <a:buFont typeface="Arial" panose="020B0604020202020204" pitchFamily="34" charset="0"/>
              <a:buChar char="•"/>
            </a:pPr>
            <a:r>
              <a:rPr lang="ar-SY" sz="2400" dirty="0">
                <a:cs typeface="Calibri"/>
              </a:rPr>
              <a:t>والبيئة غير الآمنة هي العوامل الأكثر أهمية</a:t>
            </a:r>
          </a:p>
        </p:txBody>
      </p:sp>
      <p:sp>
        <p:nvSpPr>
          <p:cNvPr id="15" name="object 4">
            <a:extLst>
              <a:ext uri="{FF2B5EF4-FFF2-40B4-BE49-F238E27FC236}">
                <a16:creationId xmlns:a16="http://schemas.microsoft.com/office/drawing/2014/main" id="{B0FEE2EE-BC68-4B1D-8598-6483BC899289}"/>
              </a:ext>
            </a:extLst>
          </p:cNvPr>
          <p:cNvSpPr txBox="1"/>
          <p:nvPr/>
        </p:nvSpPr>
        <p:spPr>
          <a:xfrm>
            <a:off x="1583473" y="2375492"/>
            <a:ext cx="4582815" cy="2139688"/>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800" dirty="0">
                <a:cs typeface="Calibri"/>
              </a:rPr>
              <a:t>أنواع التسممات</a:t>
            </a:r>
          </a:p>
          <a:p>
            <a:pPr marL="720725" marR="5080" indent="-342900" algn="just" rtl="1">
              <a:spcBef>
                <a:spcPts val="1200"/>
              </a:spcBef>
              <a:buFont typeface="Arial" panose="020B0604020202020204" pitchFamily="34" charset="0"/>
              <a:buChar char="•"/>
            </a:pPr>
            <a:r>
              <a:rPr lang="ar-SY" sz="2400" dirty="0">
                <a:cs typeface="Calibri"/>
              </a:rPr>
              <a:t>التسمم بالمواد الكيميائية الخطرة</a:t>
            </a:r>
          </a:p>
          <a:p>
            <a:pPr marL="720725" marR="5080" indent="-342900" algn="just" rtl="1">
              <a:spcBef>
                <a:spcPts val="1200"/>
              </a:spcBef>
              <a:buFont typeface="Arial" panose="020B0604020202020204" pitchFamily="34" charset="0"/>
              <a:buChar char="•"/>
            </a:pPr>
            <a:r>
              <a:rPr lang="ar-SY" sz="2400" dirty="0">
                <a:cs typeface="Calibri"/>
              </a:rPr>
              <a:t>التسممات الدوائية</a:t>
            </a:r>
          </a:p>
          <a:p>
            <a:pPr marL="720725" marR="5080" indent="-342900" algn="just" rtl="1">
              <a:spcBef>
                <a:spcPts val="1200"/>
              </a:spcBef>
              <a:buFont typeface="Arial" panose="020B0604020202020204" pitchFamily="34" charset="0"/>
              <a:buChar char="•"/>
            </a:pPr>
            <a:r>
              <a:rPr lang="ar-SY" sz="2400" dirty="0">
                <a:cs typeface="Calibri"/>
              </a:rPr>
              <a:t>التسمم بالمواقد والسخانات</a:t>
            </a:r>
          </a:p>
        </p:txBody>
      </p:sp>
    </p:spTree>
    <p:extLst>
      <p:ext uri="{BB962C8B-B14F-4D97-AF65-F5344CB8AC3E}">
        <p14:creationId xmlns:p14="http://schemas.microsoft.com/office/powerpoint/2010/main" val="2968151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91B301C-B282-6A4D-8574-644ABEF90A34}"/>
              </a:ext>
            </a:extLst>
          </p:cNvPr>
          <p:cNvPicPr>
            <a:picLocks noChangeAspect="1"/>
          </p:cNvPicPr>
          <p:nvPr/>
        </p:nvPicPr>
        <p:blipFill>
          <a:blip r:embed="rId2"/>
          <a:stretch>
            <a:fillRect/>
          </a:stretch>
        </p:blipFill>
        <p:spPr>
          <a:xfrm>
            <a:off x="-10322" y="0"/>
            <a:ext cx="12192000" cy="6858000"/>
          </a:xfrm>
          <a:prstGeom prst="rect">
            <a:avLst/>
          </a:prstGeom>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20839621">
            <a:off x="1376553" y="1581496"/>
            <a:ext cx="3739842" cy="2396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93060" y="1496024"/>
            <a:ext cx="3237257" cy="2306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09822">
            <a:off x="8340276" y="2409329"/>
            <a:ext cx="23622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3346" y="3429000"/>
            <a:ext cx="3359406" cy="2343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descr="Bit &amp;Idot;lacı &amp;Idot;çen Çocuk Zehirlend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05672">
            <a:off x="5668297" y="3744832"/>
            <a:ext cx="3342159" cy="2361597"/>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a:xfrm>
            <a:off x="9448800" y="6356353"/>
            <a:ext cx="2743200" cy="365125"/>
          </a:xfrm>
        </p:spPr>
        <p:txBody>
          <a:bodyPr/>
          <a:lstStyle/>
          <a:p>
            <a:fld id="{7D6F4693-9243-487F-9922-E3D7C687370D}" type="slidenum">
              <a:rPr lang="tr-TR" smtClean="0"/>
              <a:t>18</a:t>
            </a:fld>
            <a:endParaRPr lang="tr-TR" dirty="0"/>
          </a:p>
        </p:txBody>
      </p:sp>
      <p:sp>
        <p:nvSpPr>
          <p:cNvPr id="13" name="Dikdörtgen: Köşeleri Yuvarlatılmış 12">
            <a:extLst>
              <a:ext uri="{FF2B5EF4-FFF2-40B4-BE49-F238E27FC236}">
                <a16:creationId xmlns:a16="http://schemas.microsoft.com/office/drawing/2014/main" id="{8A6F87E1-1C2F-47C0-B2A6-A51589334109}"/>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14" name="Resim 13">
            <a:extLst>
              <a:ext uri="{FF2B5EF4-FFF2-40B4-BE49-F238E27FC236}">
                <a16:creationId xmlns:a16="http://schemas.microsoft.com/office/drawing/2014/main" id="{1B0B5898-9B75-4603-83B6-F37F0356DE04}"/>
              </a:ext>
            </a:extLst>
          </p:cNvPr>
          <p:cNvPicPr>
            <a:picLocks noChangeAspect="1"/>
          </p:cNvPicPr>
          <p:nvPr/>
        </p:nvPicPr>
        <p:blipFill>
          <a:blip r:embed="rId8"/>
          <a:stretch>
            <a:fillRect/>
          </a:stretch>
        </p:blipFill>
        <p:spPr>
          <a:xfrm>
            <a:off x="1713021" y="5825831"/>
            <a:ext cx="1067586" cy="181393"/>
          </a:xfrm>
          <a:prstGeom prst="rect">
            <a:avLst/>
          </a:prstGeom>
        </p:spPr>
      </p:pic>
      <p:sp>
        <p:nvSpPr>
          <p:cNvPr id="15" name="Dikdörtgen: Köşeleri Yuvarlatılmış 14">
            <a:extLst>
              <a:ext uri="{FF2B5EF4-FFF2-40B4-BE49-F238E27FC236}">
                <a16:creationId xmlns:a16="http://schemas.microsoft.com/office/drawing/2014/main" id="{EF860CE3-6F86-40CF-8EE4-801332D1D083}"/>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6" name="Dikdörtgen: Yuvarlatılmış Köşeler 2">
            <a:extLst>
              <a:ext uri="{FF2B5EF4-FFF2-40B4-BE49-F238E27FC236}">
                <a16:creationId xmlns:a16="http://schemas.microsoft.com/office/drawing/2014/main" id="{16155D78-7DBB-4841-BCAD-DAB3624D79D8}"/>
              </a:ext>
            </a:extLst>
          </p:cNvPr>
          <p:cNvSpPr/>
          <p:nvPr/>
        </p:nvSpPr>
        <p:spPr>
          <a:xfrm rot="20492152">
            <a:off x="1411428" y="1824370"/>
            <a:ext cx="2548110" cy="1496928"/>
          </a:xfrm>
          <a:prstGeom prst="roundRect">
            <a:avLst/>
          </a:prstGeom>
          <a:solidFill>
            <a:srgbClr val="CCD7D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rtl="1"/>
            <a:r>
              <a:rPr lang="ar-SY" kern="0" dirty="0">
                <a:ln w="0"/>
                <a:solidFill>
                  <a:srgbClr val="FF0000"/>
                </a:solidFill>
                <a:effectLst>
                  <a:outerShdw blurRad="38100" dist="19050" dir="2700000" algn="tl" rotWithShape="0">
                    <a:schemeClr val="dk1">
                      <a:alpha val="40000"/>
                    </a:schemeClr>
                  </a:outerShdw>
                </a:effectLst>
                <a:latin typeface="Calibri"/>
                <a:ea typeface="+mj-ea"/>
                <a:cs typeface="Calibri"/>
              </a:rPr>
              <a:t>تسمم الرضيع البالغ من العمر سنة واحدة </a:t>
            </a:r>
            <a:r>
              <a:rPr lang="ar-SY" kern="0" dirty="0">
                <a:ln w="0"/>
                <a:solidFill>
                  <a:schemeClr val="tx1"/>
                </a:solidFill>
                <a:effectLst>
                  <a:outerShdw blurRad="38100" dist="19050" dir="2700000" algn="tl" rotWithShape="0">
                    <a:schemeClr val="dk1">
                      <a:alpha val="40000"/>
                    </a:schemeClr>
                  </a:outerShdw>
                </a:effectLst>
                <a:latin typeface="Calibri"/>
                <a:ea typeface="+mj-ea"/>
                <a:cs typeface="Calibri"/>
              </a:rPr>
              <a:t>الذي شرب مبيداً حشرياً</a:t>
            </a:r>
            <a:endParaRPr lang="tr-TR" dirty="0">
              <a:ln w="0"/>
              <a:solidFill>
                <a:schemeClr val="tx1"/>
              </a:solidFill>
              <a:effectLst>
                <a:outerShdw blurRad="38100" dist="19050" dir="2700000" algn="tl" rotWithShape="0">
                  <a:schemeClr val="dk1">
                    <a:alpha val="40000"/>
                  </a:schemeClr>
                </a:outerShdw>
              </a:effectLst>
            </a:endParaRPr>
          </a:p>
        </p:txBody>
      </p:sp>
      <p:sp>
        <p:nvSpPr>
          <p:cNvPr id="17" name="Dikdörtgen: Yuvarlatılmış Köşeler 2">
            <a:extLst>
              <a:ext uri="{FF2B5EF4-FFF2-40B4-BE49-F238E27FC236}">
                <a16:creationId xmlns:a16="http://schemas.microsoft.com/office/drawing/2014/main" id="{A0D38D8F-A1EF-42EA-A5DF-9AA704AA003B}"/>
              </a:ext>
            </a:extLst>
          </p:cNvPr>
          <p:cNvSpPr/>
          <p:nvPr/>
        </p:nvSpPr>
        <p:spPr>
          <a:xfrm rot="807560">
            <a:off x="7204712" y="4295682"/>
            <a:ext cx="1804256" cy="1496928"/>
          </a:xfrm>
          <a:prstGeom prst="roundRect">
            <a:avLst/>
          </a:prstGeom>
          <a:solidFill>
            <a:srgbClr val="D7D7D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rtl="1"/>
            <a:r>
              <a:rPr lang="ar-SY" sz="2400" b="1" kern="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a typeface="+mj-ea"/>
                <a:cs typeface="Calibri"/>
              </a:rPr>
              <a:t>تسمم الطفل الذي شرب دواء القمل</a:t>
            </a:r>
            <a:endParaRPr lang="tr-TR"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8" name="Dikdörtgen: Yuvarlatılmış Köşeler 2">
            <a:extLst>
              <a:ext uri="{FF2B5EF4-FFF2-40B4-BE49-F238E27FC236}">
                <a16:creationId xmlns:a16="http://schemas.microsoft.com/office/drawing/2014/main" id="{7D644E09-B989-4C66-850D-3BD4483F4D01}"/>
              </a:ext>
            </a:extLst>
          </p:cNvPr>
          <p:cNvSpPr/>
          <p:nvPr/>
        </p:nvSpPr>
        <p:spPr>
          <a:xfrm>
            <a:off x="2444055" y="4973782"/>
            <a:ext cx="2978399" cy="798990"/>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pPr algn="ctr" rtl="1"/>
            <a:r>
              <a:rPr lang="ar-SY" sz="2000" b="1" kern="0" dirty="0">
                <a:ln/>
                <a:solidFill>
                  <a:schemeClr val="accent4"/>
                </a:solidFill>
                <a:latin typeface="Calibri"/>
                <a:ea typeface="+mj-ea"/>
                <a:cs typeface="Calibri"/>
              </a:rPr>
              <a:t>قام الطفل البالغ من العمر سنتين بفعل شيء غريب!</a:t>
            </a:r>
            <a:endParaRPr lang="tr-TR" sz="2000" b="1" dirty="0">
              <a:ln/>
              <a:solidFill>
                <a:schemeClr val="accent4"/>
              </a:solidFill>
            </a:endParaRPr>
          </a:p>
        </p:txBody>
      </p:sp>
      <p:sp>
        <p:nvSpPr>
          <p:cNvPr id="19" name="Dikdörtgen: Yuvarlatılmış Köşeler 2">
            <a:extLst>
              <a:ext uri="{FF2B5EF4-FFF2-40B4-BE49-F238E27FC236}">
                <a16:creationId xmlns:a16="http://schemas.microsoft.com/office/drawing/2014/main" id="{5AABFD05-FFA3-45DA-A6D5-1AB7153EDCA2}"/>
              </a:ext>
            </a:extLst>
          </p:cNvPr>
          <p:cNvSpPr/>
          <p:nvPr/>
        </p:nvSpPr>
        <p:spPr>
          <a:xfrm>
            <a:off x="5702752" y="1845040"/>
            <a:ext cx="1184068" cy="1583960"/>
          </a:xfrm>
          <a:prstGeom prst="round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pPr algn="ctr" rtl="1"/>
            <a:r>
              <a:rPr lang="ar-SY" sz="2000" b="1" kern="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a:ea typeface="+mj-ea"/>
                <a:cs typeface="Calibri"/>
              </a:rPr>
              <a:t>تسمم طفلين قاما بشرب سائل الغسيل</a:t>
            </a:r>
            <a:endParaRPr lang="tr-TR" sz="2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20" name="Dikdörtgen: Yuvarlatılmış Köşeler 2">
            <a:extLst>
              <a:ext uri="{FF2B5EF4-FFF2-40B4-BE49-F238E27FC236}">
                <a16:creationId xmlns:a16="http://schemas.microsoft.com/office/drawing/2014/main" id="{C5C4BF3A-5E93-46FA-90FF-9DBBE43F5381}"/>
              </a:ext>
            </a:extLst>
          </p:cNvPr>
          <p:cNvSpPr/>
          <p:nvPr/>
        </p:nvSpPr>
        <p:spPr>
          <a:xfrm rot="466636">
            <a:off x="8369812" y="2431248"/>
            <a:ext cx="1628944" cy="1611980"/>
          </a:xfrm>
          <a:prstGeom prst="roundRect">
            <a:avLst/>
          </a:prstGeom>
          <a:solidFill>
            <a:srgbClr val="B6BCD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rtl="1"/>
            <a:r>
              <a:rPr lang="ar-SY" sz="2400" kern="0" dirty="0">
                <a:ln w="0"/>
                <a:solidFill>
                  <a:schemeClr val="tx1"/>
                </a:solidFill>
                <a:effectLst>
                  <a:outerShdw blurRad="38100" dist="19050" dir="2700000" algn="tl" rotWithShape="0">
                    <a:schemeClr val="dk1">
                      <a:alpha val="40000"/>
                    </a:schemeClr>
                  </a:outerShdw>
                </a:effectLst>
                <a:latin typeface="Calibri"/>
                <a:ea typeface="+mj-ea"/>
                <a:cs typeface="Calibri"/>
              </a:rPr>
              <a:t>عندما ظن قاتل الذباب </a:t>
            </a:r>
            <a:r>
              <a:rPr lang="ar-SY" sz="5400" b="1" kern="0" dirty="0">
                <a:ln w="22225">
                  <a:solidFill>
                    <a:schemeClr val="accent2"/>
                  </a:solidFill>
                  <a:prstDash val="solid"/>
                </a:ln>
                <a:solidFill>
                  <a:srgbClr val="FF0000"/>
                </a:solidFill>
                <a:latin typeface="Calibri"/>
                <a:ea typeface="+mj-ea"/>
                <a:cs typeface="Calibri"/>
              </a:rPr>
              <a:t>ماءً</a:t>
            </a:r>
            <a:endParaRPr lang="tr-TR" sz="24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2792407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67CD3A-94CA-6642-8A8C-92549A18803D}"/>
              </a:ext>
            </a:extLst>
          </p:cNvPr>
          <p:cNvPicPr>
            <a:picLocks noChangeAspect="1"/>
          </p:cNvPicPr>
          <p:nvPr/>
        </p:nvPicPr>
        <p:blipFill>
          <a:blip r:embed="rId2"/>
          <a:stretch>
            <a:fillRect/>
          </a:stretch>
        </p:blipFill>
        <p:spPr>
          <a:xfrm>
            <a:off x="-19456" y="0"/>
            <a:ext cx="12192000" cy="6858000"/>
          </a:xfrm>
          <a:prstGeom prst="rect">
            <a:avLst/>
          </a:prstGeom>
        </p:spPr>
      </p:pic>
      <p:sp>
        <p:nvSpPr>
          <p:cNvPr id="5" name="Slayt Numarası Yer Tutucusu 4"/>
          <p:cNvSpPr>
            <a:spLocks noGrp="1"/>
          </p:cNvSpPr>
          <p:nvPr>
            <p:ph type="sldNum" sz="quarter" idx="4294967295"/>
          </p:nvPr>
        </p:nvSpPr>
        <p:spPr>
          <a:xfrm>
            <a:off x="9448800" y="6372285"/>
            <a:ext cx="2743200" cy="365125"/>
          </a:xfrm>
        </p:spPr>
        <p:txBody>
          <a:bodyPr/>
          <a:lstStyle/>
          <a:p>
            <a:fld id="{7D6F4693-9243-487F-9922-E3D7C687370D}" type="slidenum">
              <a:rPr lang="tr-TR" smtClean="0"/>
              <a:t>19</a:t>
            </a:fld>
            <a:endParaRPr lang="tr-TR"/>
          </a:p>
        </p:txBody>
      </p:sp>
      <p:pic>
        <p:nvPicPr>
          <p:cNvPr id="9" name="İçerik Yer Tutucusu 8">
            <a:extLst>
              <a:ext uri="{FF2B5EF4-FFF2-40B4-BE49-F238E27FC236}">
                <a16:creationId xmlns:a16="http://schemas.microsoft.com/office/drawing/2014/main" id="{E869C016-BA26-4DA2-AAFB-DC673A2C1A43}"/>
              </a:ext>
            </a:extLst>
          </p:cNvPr>
          <p:cNvPicPr>
            <a:picLocks noChangeAspect="1"/>
          </p:cNvPicPr>
          <p:nvPr/>
        </p:nvPicPr>
        <p:blipFill>
          <a:blip r:embed="rId3"/>
          <a:stretch>
            <a:fillRect/>
          </a:stretch>
        </p:blipFill>
        <p:spPr>
          <a:xfrm>
            <a:off x="3813175" y="2138631"/>
            <a:ext cx="3044825" cy="2993741"/>
          </a:xfrm>
          <a:prstGeom prst="rect">
            <a:avLst/>
          </a:prstGeom>
        </p:spPr>
      </p:pic>
      <p:sp>
        <p:nvSpPr>
          <p:cNvPr id="7" name="Dikdörtgen: Köşeleri Yuvarlatılmış 6">
            <a:extLst>
              <a:ext uri="{FF2B5EF4-FFF2-40B4-BE49-F238E27FC236}">
                <a16:creationId xmlns:a16="http://schemas.microsoft.com/office/drawing/2014/main" id="{09510152-40A7-4E0B-92D3-C047F311BEEA}"/>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10" name="Resim 9">
            <a:extLst>
              <a:ext uri="{FF2B5EF4-FFF2-40B4-BE49-F238E27FC236}">
                <a16:creationId xmlns:a16="http://schemas.microsoft.com/office/drawing/2014/main" id="{4016D53D-EC02-4651-A292-449C476978BA}"/>
              </a:ext>
            </a:extLst>
          </p:cNvPr>
          <p:cNvPicPr>
            <a:picLocks noChangeAspect="1"/>
          </p:cNvPicPr>
          <p:nvPr/>
        </p:nvPicPr>
        <p:blipFill>
          <a:blip r:embed="rId4"/>
          <a:stretch>
            <a:fillRect/>
          </a:stretch>
        </p:blipFill>
        <p:spPr>
          <a:xfrm>
            <a:off x="1713021" y="5825831"/>
            <a:ext cx="1067586" cy="181393"/>
          </a:xfrm>
          <a:prstGeom prst="rect">
            <a:avLst/>
          </a:prstGeom>
        </p:spPr>
      </p:pic>
      <p:sp>
        <p:nvSpPr>
          <p:cNvPr id="11" name="Dikdörtgen: Köşeleri Yuvarlatılmış 10">
            <a:extLst>
              <a:ext uri="{FF2B5EF4-FFF2-40B4-BE49-F238E27FC236}">
                <a16:creationId xmlns:a16="http://schemas.microsoft.com/office/drawing/2014/main" id="{DAAC16D1-9583-42FC-B960-E2051408A2A6}"/>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2" name="Başlık 1">
            <a:extLst>
              <a:ext uri="{FF2B5EF4-FFF2-40B4-BE49-F238E27FC236}">
                <a16:creationId xmlns:a16="http://schemas.microsoft.com/office/drawing/2014/main" id="{109FD968-FAB8-4587-8923-516B657F3545}"/>
              </a:ext>
            </a:extLst>
          </p:cNvPr>
          <p:cNvSpPr txBox="1">
            <a:spLocks/>
          </p:cNvSpPr>
          <p:nvPr/>
        </p:nvSpPr>
        <p:spPr>
          <a:xfrm>
            <a:off x="106578" y="2265174"/>
            <a:ext cx="3486006" cy="116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bg1"/>
                </a:solidFill>
                <a:latin typeface="Calibri"/>
                <a:cs typeface="Calibri"/>
              </a:rPr>
              <a:t>الوقاية من حالات التسمم - </a:t>
            </a:r>
            <a:r>
              <a:rPr lang="tr-TR" b="1" kern="0" dirty="0">
                <a:solidFill>
                  <a:schemeClr val="bg1"/>
                </a:solidFill>
                <a:latin typeface="Calibri"/>
                <a:cs typeface="Calibri"/>
              </a:rPr>
              <a:t>I</a:t>
            </a:r>
            <a:endParaRPr lang="tr-TR" altLang="en-US" b="1" dirty="0">
              <a:solidFill>
                <a:schemeClr val="bg1"/>
              </a:solidFill>
              <a:latin typeface="+mn-lt"/>
            </a:endParaRPr>
          </a:p>
        </p:txBody>
      </p:sp>
      <p:sp>
        <p:nvSpPr>
          <p:cNvPr id="13" name="object 4">
            <a:extLst>
              <a:ext uri="{FF2B5EF4-FFF2-40B4-BE49-F238E27FC236}">
                <a16:creationId xmlns:a16="http://schemas.microsoft.com/office/drawing/2014/main" id="{B48DB96E-D3F8-4D53-B3AC-03BC852D5CF9}"/>
              </a:ext>
            </a:extLst>
          </p:cNvPr>
          <p:cNvSpPr txBox="1"/>
          <p:nvPr/>
        </p:nvSpPr>
        <p:spPr>
          <a:xfrm>
            <a:off x="7078591" y="1573405"/>
            <a:ext cx="4792567" cy="4078681"/>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dirty="0">
                <a:cs typeface="Calibri"/>
              </a:rPr>
              <a:t>إن المواد المسببة للتآكل مثل حمض كلور الماء وسوائل الغسيل خطيرة جداً !!!! احفظوها بعيداً عن متناول أيدي الأطفال بشكل مؤكد</a:t>
            </a:r>
          </a:p>
          <a:p>
            <a:pPr marL="355600" marR="5080" indent="-342900" algn="just" rtl="1">
              <a:spcBef>
                <a:spcPts val="1200"/>
              </a:spcBef>
              <a:buFont typeface="Arial" panose="020B0604020202020204" pitchFamily="34" charset="0"/>
              <a:buChar char="•"/>
            </a:pPr>
            <a:r>
              <a:rPr lang="ar-SY" dirty="0">
                <a:cs typeface="Calibri"/>
              </a:rPr>
              <a:t>قوموا بتخزين مواد التنظيف (جميع المنظفات) في علبها الأصلية</a:t>
            </a:r>
          </a:p>
          <a:p>
            <a:pPr marL="355600" marR="5080" indent="-342900" algn="just" rtl="1">
              <a:spcBef>
                <a:spcPts val="1200"/>
              </a:spcBef>
              <a:buFont typeface="Arial" panose="020B0604020202020204" pitchFamily="34" charset="0"/>
              <a:buChar char="•"/>
            </a:pPr>
            <a:r>
              <a:rPr lang="ar-SY" dirty="0">
                <a:cs typeface="Calibri"/>
              </a:rPr>
              <a:t>فضلوا استخدام مواد التنظيف ذات الأغطية الواقية من الأطفال.</a:t>
            </a:r>
          </a:p>
          <a:p>
            <a:pPr marL="355600" marR="5080" indent="-342900" algn="just" rtl="1">
              <a:spcBef>
                <a:spcPts val="1200"/>
              </a:spcBef>
              <a:buFont typeface="Arial" panose="020B0604020202020204" pitchFamily="34" charset="0"/>
              <a:buChar char="•"/>
            </a:pPr>
            <a:r>
              <a:rPr lang="ar-SY" dirty="0">
                <a:cs typeface="Calibri"/>
              </a:rPr>
              <a:t>احتفظوا بجميع المواد الكيميائية الخطرة الخاصة بالسيارات والحدائق (المازوت وزيت المحركات ومبيدات الفئران والحشرات والمبيدات الزراعية وما إلى ذلك) في مكان مقفل.</a:t>
            </a:r>
          </a:p>
          <a:p>
            <a:pPr marL="355600" marR="5080" indent="-342900" algn="just" rtl="1">
              <a:spcBef>
                <a:spcPts val="1200"/>
              </a:spcBef>
              <a:buFont typeface="Arial" panose="020B0604020202020204" pitchFamily="34" charset="0"/>
              <a:buChar char="•"/>
            </a:pPr>
            <a:r>
              <a:rPr lang="ar-SY" dirty="0">
                <a:cs typeface="Calibri"/>
              </a:rPr>
              <a:t>لا تضعوا المبيدات الحشرية وسموم الفئران على أرضية منزلكم (سيسير طفلكم على المسار نفسه)</a:t>
            </a:r>
          </a:p>
        </p:txBody>
      </p:sp>
    </p:spTree>
    <p:extLst>
      <p:ext uri="{BB962C8B-B14F-4D97-AF65-F5344CB8AC3E}">
        <p14:creationId xmlns:p14="http://schemas.microsoft.com/office/powerpoint/2010/main" val="3050402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Köşeleri Yuvarlatılmış 4">
            <a:extLst>
              <a:ext uri="{FF2B5EF4-FFF2-40B4-BE49-F238E27FC236}">
                <a16:creationId xmlns:a16="http://schemas.microsoft.com/office/drawing/2014/main" id="{90C63FB1-6A6F-435E-98A6-8E537A08C376}"/>
              </a:ext>
            </a:extLst>
          </p:cNvPr>
          <p:cNvSpPr/>
          <p:nvPr/>
        </p:nvSpPr>
        <p:spPr>
          <a:xfrm>
            <a:off x="4839665" y="6255797"/>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6" name="Dikdörtgen: Köşeleri Yuvarlatılmış 5">
            <a:extLst>
              <a:ext uri="{FF2B5EF4-FFF2-40B4-BE49-F238E27FC236}">
                <a16:creationId xmlns:a16="http://schemas.microsoft.com/office/drawing/2014/main" id="{B2C8B0FD-E491-4A3E-9253-47B6C1A3873F}"/>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7" name="Resim 6">
            <a:extLst>
              <a:ext uri="{FF2B5EF4-FFF2-40B4-BE49-F238E27FC236}">
                <a16:creationId xmlns:a16="http://schemas.microsoft.com/office/drawing/2014/main" id="{98AE5C2A-9E2F-4929-A000-489EDEAA121D}"/>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8" name="Dikdörtgen: Köşeleri Yuvarlatılmış 7">
            <a:extLst>
              <a:ext uri="{FF2B5EF4-FFF2-40B4-BE49-F238E27FC236}">
                <a16:creationId xmlns:a16="http://schemas.microsoft.com/office/drawing/2014/main" id="{CB74E99A-937A-46C1-B8A4-32E33CE0CE3A}"/>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9" name="Rectangle 8">
            <a:extLst>
              <a:ext uri="{FF2B5EF4-FFF2-40B4-BE49-F238E27FC236}">
                <a16:creationId xmlns:a16="http://schemas.microsoft.com/office/drawing/2014/main" id="{8A558203-297A-40AF-802E-CEE75AF62EF1}"/>
              </a:ext>
            </a:extLst>
          </p:cNvPr>
          <p:cNvSpPr/>
          <p:nvPr/>
        </p:nvSpPr>
        <p:spPr>
          <a:xfrm>
            <a:off x="3463636" y="1617179"/>
            <a:ext cx="7496322" cy="584775"/>
          </a:xfrm>
          <a:prstGeom prst="rect">
            <a:avLst/>
          </a:prstGeom>
        </p:spPr>
        <p:txBody>
          <a:bodyPr wrap="square">
            <a:spAutoFit/>
          </a:bodyPr>
          <a:lstStyle/>
          <a:p>
            <a:pPr algn="r" rtl="1"/>
            <a:r>
              <a:rPr lang="ar-SY" sz="3200" b="1" kern="0" dirty="0">
                <a:solidFill>
                  <a:schemeClr val="accent1">
                    <a:lumMod val="75000"/>
                  </a:schemeClr>
                </a:solidFill>
                <a:latin typeface="Calibri"/>
                <a:ea typeface="+mj-ea"/>
                <a:cs typeface="Calibri"/>
              </a:rPr>
              <a:t>ما هو الحادث؟</a:t>
            </a:r>
            <a:endParaRPr kumimoji="0" lang="ar-SA" sz="3200" b="1" i="0" u="none" strike="noStrike" kern="0" cap="none" spc="0" normalizeH="0" baseline="0" noProof="0" dirty="0">
              <a:ln>
                <a:noFill/>
              </a:ln>
              <a:solidFill>
                <a:schemeClr val="accent1">
                  <a:lumMod val="75000"/>
                </a:schemeClr>
              </a:solidFill>
              <a:effectLst/>
              <a:uLnTx/>
              <a:uFillTx/>
              <a:latin typeface="Calibri"/>
              <a:ea typeface="+mj-ea"/>
              <a:cs typeface="Calibri"/>
            </a:endParaRPr>
          </a:p>
        </p:txBody>
      </p:sp>
      <p:sp>
        <p:nvSpPr>
          <p:cNvPr id="10" name="object 4">
            <a:extLst>
              <a:ext uri="{FF2B5EF4-FFF2-40B4-BE49-F238E27FC236}">
                <a16:creationId xmlns:a16="http://schemas.microsoft.com/office/drawing/2014/main" id="{247083C3-0A61-4BC8-B266-173EFEAB40F6}"/>
              </a:ext>
            </a:extLst>
          </p:cNvPr>
          <p:cNvSpPr txBox="1"/>
          <p:nvPr/>
        </p:nvSpPr>
        <p:spPr>
          <a:xfrm>
            <a:off x="3131127" y="2223091"/>
            <a:ext cx="7828831" cy="2755241"/>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800" dirty="0">
                <a:cs typeface="Calibri"/>
              </a:rPr>
              <a:t>حدث غير مخطط له</a:t>
            </a:r>
          </a:p>
          <a:p>
            <a:pPr marL="355600" marR="5080" indent="-342900" algn="just" rtl="1">
              <a:spcBef>
                <a:spcPts val="1200"/>
              </a:spcBef>
              <a:buFont typeface="Arial" panose="020B0604020202020204" pitchFamily="34" charset="0"/>
              <a:buChar char="•"/>
            </a:pPr>
            <a:r>
              <a:rPr lang="ar-SY" sz="2800" dirty="0">
                <a:cs typeface="Calibri"/>
              </a:rPr>
              <a:t>غير متوقع</a:t>
            </a:r>
          </a:p>
          <a:p>
            <a:pPr marL="355600" marR="5080" indent="-342900" algn="just" rtl="1">
              <a:spcBef>
                <a:spcPts val="1200"/>
              </a:spcBef>
              <a:buFont typeface="Arial" panose="020B0604020202020204" pitchFamily="34" charset="0"/>
              <a:buChar char="•"/>
            </a:pPr>
            <a:r>
              <a:rPr lang="ar-SY" sz="2800" dirty="0">
                <a:cs typeface="Calibri"/>
              </a:rPr>
              <a:t>يظهر بشكل مفاجئ</a:t>
            </a:r>
          </a:p>
          <a:p>
            <a:pPr marL="355600" marR="5080" indent="-342900" algn="just" rtl="1">
              <a:spcBef>
                <a:spcPts val="1200"/>
              </a:spcBef>
              <a:buFont typeface="Arial" panose="020B0604020202020204" pitchFamily="34" charset="0"/>
              <a:buChar char="•"/>
            </a:pPr>
            <a:r>
              <a:rPr lang="ar-SY" sz="2800" dirty="0">
                <a:cs typeface="Calibri"/>
              </a:rPr>
              <a:t>يمكن له أن يؤدي إلى إصابة أو ضرر أو خسارة أشخاص / ممتلكات ومن الممكن منع وقوعه.</a:t>
            </a:r>
          </a:p>
        </p:txBody>
      </p:sp>
    </p:spTree>
    <p:extLst>
      <p:ext uri="{BB962C8B-B14F-4D97-AF65-F5344CB8AC3E}">
        <p14:creationId xmlns:p14="http://schemas.microsoft.com/office/powerpoint/2010/main" val="1510586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A0F027-774B-A446-8190-657C22E6DFBA}"/>
              </a:ext>
            </a:extLst>
          </p:cNvPr>
          <p:cNvPicPr>
            <a:picLocks noChangeAspect="1"/>
          </p:cNvPicPr>
          <p:nvPr/>
        </p:nvPicPr>
        <p:blipFill>
          <a:blip r:embed="rId2"/>
          <a:stretch>
            <a:fillRect/>
          </a:stretch>
        </p:blipFill>
        <p:spPr>
          <a:xfrm>
            <a:off x="0" y="0"/>
            <a:ext cx="12192000" cy="7099398"/>
          </a:xfrm>
          <a:prstGeom prst="rect">
            <a:avLst/>
          </a:prstGeom>
        </p:spPr>
      </p:pic>
      <p:sp>
        <p:nvSpPr>
          <p:cNvPr id="5" name="Slayt Numarası Yer Tutucusu 4"/>
          <p:cNvSpPr>
            <a:spLocks noGrp="1"/>
          </p:cNvSpPr>
          <p:nvPr>
            <p:ph type="sldNum" sz="quarter" idx="4294967295"/>
          </p:nvPr>
        </p:nvSpPr>
        <p:spPr>
          <a:xfrm>
            <a:off x="9448800" y="6355032"/>
            <a:ext cx="2743200" cy="365125"/>
          </a:xfrm>
        </p:spPr>
        <p:txBody>
          <a:bodyPr/>
          <a:lstStyle/>
          <a:p>
            <a:fld id="{7D6F4693-9243-487F-9922-E3D7C687370D}" type="slidenum">
              <a:rPr lang="tr-TR" smtClean="0"/>
              <a:t>20</a:t>
            </a:fld>
            <a:endParaRPr lang="tr-TR" dirty="0"/>
          </a:p>
        </p:txBody>
      </p:sp>
      <p:sp>
        <p:nvSpPr>
          <p:cNvPr id="11" name="Dikdörtgen: Köşeleri Yuvarlatılmış 10">
            <a:extLst>
              <a:ext uri="{FF2B5EF4-FFF2-40B4-BE49-F238E27FC236}">
                <a16:creationId xmlns:a16="http://schemas.microsoft.com/office/drawing/2014/main" id="{1BA17C0E-DE8C-481D-8A9C-392DDF52F8FC}"/>
              </a:ext>
            </a:extLst>
          </p:cNvPr>
          <p:cNvSpPr/>
          <p:nvPr/>
        </p:nvSpPr>
        <p:spPr>
          <a:xfrm>
            <a:off x="1583473" y="6362358"/>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sp>
        <p:nvSpPr>
          <p:cNvPr id="12" name="Dikdörtgen: Köşeleri Yuvarlatılmış 11">
            <a:extLst>
              <a:ext uri="{FF2B5EF4-FFF2-40B4-BE49-F238E27FC236}">
                <a16:creationId xmlns:a16="http://schemas.microsoft.com/office/drawing/2014/main" id="{43849DD5-0CFF-4F0D-AD8F-94FF6BF94E31}"/>
              </a:ext>
            </a:extLst>
          </p:cNvPr>
          <p:cNvSpPr/>
          <p:nvPr/>
        </p:nvSpPr>
        <p:spPr>
          <a:xfrm>
            <a:off x="1583473" y="6034327"/>
            <a:ext cx="1182883" cy="181394"/>
          </a:xfrm>
          <a:prstGeom prst="roundRect">
            <a:avLst>
              <a:gd name="adj" fmla="val 0"/>
            </a:avLst>
          </a:prstGeom>
          <a:solidFill>
            <a:srgbClr val="4D7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3" name="Başlık 1">
            <a:extLst>
              <a:ext uri="{FF2B5EF4-FFF2-40B4-BE49-F238E27FC236}">
                <a16:creationId xmlns:a16="http://schemas.microsoft.com/office/drawing/2014/main" id="{F87368CB-C97B-4DBD-B28F-09DF44862FB1}"/>
              </a:ext>
            </a:extLst>
          </p:cNvPr>
          <p:cNvSpPr txBox="1">
            <a:spLocks/>
          </p:cNvSpPr>
          <p:nvPr/>
        </p:nvSpPr>
        <p:spPr>
          <a:xfrm>
            <a:off x="106578" y="2265174"/>
            <a:ext cx="3486006" cy="116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bg1"/>
                </a:solidFill>
                <a:latin typeface="Calibri"/>
                <a:cs typeface="Calibri"/>
              </a:rPr>
              <a:t>الوقاية من حالات التسمم - </a:t>
            </a:r>
            <a:r>
              <a:rPr lang="tr-TR" b="1" kern="0" dirty="0">
                <a:solidFill>
                  <a:schemeClr val="bg1"/>
                </a:solidFill>
                <a:latin typeface="Calibri"/>
                <a:cs typeface="Calibri"/>
              </a:rPr>
              <a:t>II</a:t>
            </a:r>
            <a:endParaRPr lang="tr-TR" altLang="en-US" b="1" dirty="0">
              <a:solidFill>
                <a:schemeClr val="bg1"/>
              </a:solidFill>
              <a:latin typeface="+mn-lt"/>
            </a:endParaRPr>
          </a:p>
        </p:txBody>
      </p:sp>
      <p:sp>
        <p:nvSpPr>
          <p:cNvPr id="14" name="object 4">
            <a:extLst>
              <a:ext uri="{FF2B5EF4-FFF2-40B4-BE49-F238E27FC236}">
                <a16:creationId xmlns:a16="http://schemas.microsoft.com/office/drawing/2014/main" id="{2FB4C582-8F28-42C7-9196-CB14A54C9B9D}"/>
              </a:ext>
            </a:extLst>
          </p:cNvPr>
          <p:cNvSpPr txBox="1"/>
          <p:nvPr/>
        </p:nvSpPr>
        <p:spPr>
          <a:xfrm>
            <a:off x="4167115" y="1974455"/>
            <a:ext cx="7575708" cy="3493905"/>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400" dirty="0">
                <a:cs typeface="Calibri"/>
              </a:rPr>
              <a:t>لا تدعوا الأدوية في مكان مفتوح ولا تدعوا علب الأدوية والزجاجات في الوسط حتى وإن كانت فارغة.</a:t>
            </a:r>
          </a:p>
          <a:p>
            <a:pPr marL="355600" marR="5080" indent="-342900" algn="just" rtl="1">
              <a:spcBef>
                <a:spcPts val="1200"/>
              </a:spcBef>
              <a:buFont typeface="Arial" panose="020B0604020202020204" pitchFamily="34" charset="0"/>
              <a:buChar char="•"/>
            </a:pPr>
            <a:r>
              <a:rPr lang="ar-SY" sz="2400" dirty="0">
                <a:cs typeface="Calibri"/>
              </a:rPr>
              <a:t>لا تحتفظوا بالأدوية في محفظتكم بما في ذلك الأسبرين والفيتامينات.</a:t>
            </a:r>
          </a:p>
          <a:p>
            <a:pPr marL="355600" marR="5080" indent="-342900" algn="just" rtl="1">
              <a:spcBef>
                <a:spcPts val="1200"/>
              </a:spcBef>
              <a:buFont typeface="Arial" panose="020B0604020202020204" pitchFamily="34" charset="0"/>
              <a:buChar char="•"/>
            </a:pPr>
            <a:r>
              <a:rPr lang="ar-SY" sz="2400" dirty="0">
                <a:cs typeface="Calibri"/>
              </a:rPr>
              <a:t>احتفظوا بجميع الشرابات والأقراص في عبواتها الأصلية</a:t>
            </a:r>
          </a:p>
          <a:p>
            <a:pPr marL="355600" marR="5080" indent="-342900" algn="just" rtl="1">
              <a:spcBef>
                <a:spcPts val="1200"/>
              </a:spcBef>
              <a:buFont typeface="Arial" panose="020B0604020202020204" pitchFamily="34" charset="0"/>
              <a:buChar char="•"/>
            </a:pPr>
            <a:r>
              <a:rPr lang="ar-SY" sz="2400" dirty="0">
                <a:cs typeface="Calibri"/>
              </a:rPr>
              <a:t>لا تشربوا طفلكم دواءً في الظلام (جرعة خاطئة / دواء خاطئ!)</a:t>
            </a:r>
          </a:p>
          <a:p>
            <a:pPr marL="355600" marR="5080" indent="-342900" algn="just" rtl="1">
              <a:spcBef>
                <a:spcPts val="1200"/>
              </a:spcBef>
              <a:buFont typeface="Arial" panose="020B0604020202020204" pitchFamily="34" charset="0"/>
              <a:buChar char="•"/>
            </a:pPr>
            <a:r>
              <a:rPr lang="ar-SY" sz="2400" dirty="0">
                <a:cs typeface="Calibri"/>
              </a:rPr>
              <a:t>لا تقولوا للطفل أبداً بأن الدواء هو سكر</a:t>
            </a:r>
          </a:p>
          <a:p>
            <a:pPr marL="355600" marR="5080" indent="-342900" algn="just" rtl="1">
              <a:spcBef>
                <a:spcPts val="1200"/>
              </a:spcBef>
              <a:buFont typeface="Arial" panose="020B0604020202020204" pitchFamily="34" charset="0"/>
              <a:buChar char="•"/>
            </a:pPr>
            <a:r>
              <a:rPr lang="ar-SY" sz="2400" dirty="0">
                <a:cs typeface="Calibri"/>
              </a:rPr>
              <a:t>إن كان لديكم ضيف يتناول الأدوية، تأكد من وجود دوائه في حقيبته.</a:t>
            </a:r>
          </a:p>
        </p:txBody>
      </p:sp>
    </p:spTree>
    <p:extLst>
      <p:ext uri="{BB962C8B-B14F-4D97-AF65-F5344CB8AC3E}">
        <p14:creationId xmlns:p14="http://schemas.microsoft.com/office/powerpoint/2010/main" val="986217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4294967295"/>
          </p:nvPr>
        </p:nvSpPr>
        <p:spPr>
          <a:xfrm>
            <a:off x="9448800" y="6356350"/>
            <a:ext cx="2743200" cy="365125"/>
          </a:xfrm>
        </p:spPr>
        <p:txBody>
          <a:bodyPr/>
          <a:lstStyle/>
          <a:p>
            <a:fld id="{7D6F4693-9243-487F-9922-E3D7C687370D}" type="slidenum">
              <a:rPr lang="tr-TR" smtClean="0"/>
              <a:t>21</a:t>
            </a:fld>
            <a:endParaRPr lang="tr-TR"/>
          </a:p>
        </p:txBody>
      </p:sp>
      <p:pic>
        <p:nvPicPr>
          <p:cNvPr id="16" name="Picture 2" descr="http://www.safranbolucarsiasm.com/images/yaban4.png">
            <a:extLst>
              <a:ext uri="{FF2B5EF4-FFF2-40B4-BE49-F238E27FC236}">
                <a16:creationId xmlns:a16="http://schemas.microsoft.com/office/drawing/2014/main" id="{4D4D1F38-DD18-4DCF-8F92-9814069BFA59}"/>
              </a:ext>
            </a:extLst>
          </p:cNvPr>
          <p:cNvPicPr>
            <a:picLocks noGrp="1" noChangeAspect="1" noChangeArrowheads="1"/>
          </p:cNvPicPr>
          <p:nvPr>
            <p:ph sz="half" idx="2"/>
          </p:nvPr>
        </p:nvPicPr>
        <p:blipFill>
          <a:blip r:embed="rId2" cstate="print"/>
          <a:stretch>
            <a:fillRect/>
          </a:stretch>
        </p:blipFill>
        <p:spPr bwMode="auto">
          <a:xfrm>
            <a:off x="3805989" y="2717692"/>
            <a:ext cx="1752600" cy="1809750"/>
          </a:xfrm>
          <a:prstGeom prst="rect">
            <a:avLst/>
          </a:prstGeom>
          <a:noFill/>
        </p:spPr>
      </p:pic>
      <p:pic>
        <p:nvPicPr>
          <p:cNvPr id="17" name="Picture 4" descr="http://kozlukasm.com/ekicerik2/foto/82-1.jpg">
            <a:extLst>
              <a:ext uri="{FF2B5EF4-FFF2-40B4-BE49-F238E27FC236}">
                <a16:creationId xmlns:a16="http://schemas.microsoft.com/office/drawing/2014/main" id="{659443E9-FAE5-4E80-BFA9-CF96D7D71418}"/>
              </a:ext>
            </a:extLst>
          </p:cNvPr>
          <p:cNvPicPr>
            <a:picLocks noChangeAspect="1" noChangeArrowheads="1"/>
          </p:cNvPicPr>
          <p:nvPr/>
        </p:nvPicPr>
        <p:blipFill>
          <a:blip r:embed="rId3" cstate="print"/>
          <a:srcRect/>
          <a:stretch>
            <a:fillRect/>
          </a:stretch>
        </p:blipFill>
        <p:spPr bwMode="auto">
          <a:xfrm>
            <a:off x="1307575" y="2519642"/>
            <a:ext cx="2007800" cy="2007800"/>
          </a:xfrm>
          <a:prstGeom prst="rect">
            <a:avLst/>
          </a:prstGeom>
          <a:noFill/>
        </p:spPr>
      </p:pic>
      <p:sp>
        <p:nvSpPr>
          <p:cNvPr id="7" name="Dikdörtgen: Köşeleri Yuvarlatılmış 6">
            <a:extLst>
              <a:ext uri="{FF2B5EF4-FFF2-40B4-BE49-F238E27FC236}">
                <a16:creationId xmlns:a16="http://schemas.microsoft.com/office/drawing/2014/main" id="{74D7BC55-161F-46F8-8299-68643BA171F9}"/>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8" name="Resim 7">
            <a:extLst>
              <a:ext uri="{FF2B5EF4-FFF2-40B4-BE49-F238E27FC236}">
                <a16:creationId xmlns:a16="http://schemas.microsoft.com/office/drawing/2014/main" id="{10049D2B-55AF-4FDF-9843-BF3766DDAEE8}"/>
              </a:ext>
            </a:extLst>
          </p:cNvPr>
          <p:cNvPicPr>
            <a:picLocks noChangeAspect="1"/>
          </p:cNvPicPr>
          <p:nvPr/>
        </p:nvPicPr>
        <p:blipFill>
          <a:blip r:embed="rId4"/>
          <a:stretch>
            <a:fillRect/>
          </a:stretch>
        </p:blipFill>
        <p:spPr>
          <a:xfrm>
            <a:off x="1713021" y="5825831"/>
            <a:ext cx="1067586" cy="181393"/>
          </a:xfrm>
          <a:prstGeom prst="rect">
            <a:avLst/>
          </a:prstGeom>
        </p:spPr>
      </p:pic>
      <p:sp>
        <p:nvSpPr>
          <p:cNvPr id="9" name="Dikdörtgen: Köşeleri Yuvarlatılmış 8">
            <a:extLst>
              <a:ext uri="{FF2B5EF4-FFF2-40B4-BE49-F238E27FC236}">
                <a16:creationId xmlns:a16="http://schemas.microsoft.com/office/drawing/2014/main" id="{85D32F16-9AFB-4CD1-B341-34E65DC8763F}"/>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2" name="Blok Yay 11">
            <a:extLst>
              <a:ext uri="{FF2B5EF4-FFF2-40B4-BE49-F238E27FC236}">
                <a16:creationId xmlns:a16="http://schemas.microsoft.com/office/drawing/2014/main" id="{FF27C9F6-F716-4142-BFE8-F8C34856F772}"/>
              </a:ext>
            </a:extLst>
          </p:cNvPr>
          <p:cNvSpPr/>
          <p:nvPr/>
        </p:nvSpPr>
        <p:spPr>
          <a:xfrm>
            <a:off x="3796753" y="2717692"/>
            <a:ext cx="1752600" cy="1751277"/>
          </a:xfrm>
          <a:prstGeom prst="blockArc">
            <a:avLst>
              <a:gd name="adj1" fmla="val 8101530"/>
              <a:gd name="adj2" fmla="val 2955462"/>
              <a:gd name="adj3" fmla="val 130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p:txBody>
      </p:sp>
      <p:sp>
        <p:nvSpPr>
          <p:cNvPr id="14" name="Metin Kutusu 2">
            <a:extLst>
              <a:ext uri="{FF2B5EF4-FFF2-40B4-BE49-F238E27FC236}">
                <a16:creationId xmlns:a16="http://schemas.microsoft.com/office/drawing/2014/main" id="{BCBAC1B0-B46E-4D65-B644-69CC7BFE2396}"/>
              </a:ext>
            </a:extLst>
          </p:cNvPr>
          <p:cNvSpPr txBox="1"/>
          <p:nvPr/>
        </p:nvSpPr>
        <p:spPr>
          <a:xfrm rot="200074">
            <a:off x="3981634" y="2868468"/>
            <a:ext cx="1407231" cy="1514063"/>
          </a:xfrm>
          <a:prstGeom prst="rect">
            <a:avLst/>
          </a:prstGeom>
          <a:noFill/>
          <a:ln>
            <a:noFill/>
          </a:ln>
        </p:spPr>
        <p:txBody>
          <a:bodyPr rot="0" spcFirstLastPara="1" vert="horz" wrap="square" lIns="91440" tIns="45720" rIns="91440" bIns="45720" numCol="1" spcCol="0" rtlCol="0" fromWordArt="0" anchor="t" anchorCtr="0" forceAA="0" compatLnSpc="1">
            <a:prstTxWarp prst="textArchUp">
              <a:avLst>
                <a:gd name="adj" fmla="val 9080371"/>
              </a:avLst>
            </a:prstTxWarp>
            <a:noAutofit/>
            <a:scene3d>
              <a:camera prst="orthographicFront">
                <a:rot lat="0" lon="0" rev="0"/>
              </a:camera>
              <a:lightRig rig="threePt" dir="t"/>
            </a:scene3d>
          </a:bodyPr>
          <a:lstStyle/>
          <a:p>
            <a:pPr marL="8890" marR="8890" algn="just" rtl="1">
              <a:lnSpc>
                <a:spcPct val="107000"/>
              </a:lnSpc>
              <a:spcBef>
                <a:spcPts val="1200"/>
              </a:spcBef>
              <a:spcAft>
                <a:spcPts val="800"/>
              </a:spcAft>
            </a:pPr>
            <a:r>
              <a:rPr lang="ar-SY" sz="4000" kern="12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المركز الوطني للإرشاد حول السموم</a:t>
            </a:r>
            <a:endParaRPr lang="tr-TR" sz="28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13" name="Başlık 1">
            <a:extLst>
              <a:ext uri="{FF2B5EF4-FFF2-40B4-BE49-F238E27FC236}">
                <a16:creationId xmlns:a16="http://schemas.microsoft.com/office/drawing/2014/main" id="{9F1DEBA8-1D0D-4DDC-8E25-2BF289B548B4}"/>
              </a:ext>
            </a:extLst>
          </p:cNvPr>
          <p:cNvSpPr txBox="1">
            <a:spLocks/>
          </p:cNvSpPr>
          <p:nvPr/>
        </p:nvSpPr>
        <p:spPr>
          <a:xfrm>
            <a:off x="1178668" y="1790293"/>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الطفل الذي شرب مادة كيميائية</a:t>
            </a:r>
            <a:endParaRPr lang="tr-TR" altLang="en-US" b="1" dirty="0">
              <a:solidFill>
                <a:schemeClr val="accent1">
                  <a:lumMod val="75000"/>
                </a:schemeClr>
              </a:solidFill>
              <a:latin typeface="+mn-lt"/>
            </a:endParaRPr>
          </a:p>
        </p:txBody>
      </p:sp>
      <p:sp>
        <p:nvSpPr>
          <p:cNvPr id="15" name="object 4">
            <a:extLst>
              <a:ext uri="{FF2B5EF4-FFF2-40B4-BE49-F238E27FC236}">
                <a16:creationId xmlns:a16="http://schemas.microsoft.com/office/drawing/2014/main" id="{848095CB-BDAC-468C-B563-15737F5A95F2}"/>
              </a:ext>
            </a:extLst>
          </p:cNvPr>
          <p:cNvSpPr txBox="1"/>
          <p:nvPr/>
        </p:nvSpPr>
        <p:spPr>
          <a:xfrm>
            <a:off x="6096001" y="2375494"/>
            <a:ext cx="4863958" cy="2755241"/>
          </a:xfrm>
          <a:prstGeom prst="rect">
            <a:avLst/>
          </a:prstGeom>
        </p:spPr>
        <p:txBody>
          <a:bodyPr vert="horz" wrap="square" lIns="0" tIns="137795" rIns="0" bIns="0" rtlCol="0">
            <a:spAutoFit/>
          </a:bodyPr>
          <a:lstStyle/>
          <a:p>
            <a:pPr marL="355600" marR="5080" indent="-342900" algn="r" rtl="1">
              <a:spcBef>
                <a:spcPts val="1200"/>
              </a:spcBef>
              <a:buFont typeface="Arial" panose="020B0604020202020204" pitchFamily="34" charset="0"/>
              <a:buChar char="•"/>
            </a:pPr>
            <a:r>
              <a:rPr lang="ar-SY" sz="2800" dirty="0">
                <a:cs typeface="Calibri"/>
              </a:rPr>
              <a:t>لا تجعلوه يتقيأ إطلاقاً!</a:t>
            </a:r>
          </a:p>
          <a:p>
            <a:pPr marL="355600" marR="5080" indent="-342900" algn="r" rtl="1">
              <a:spcBef>
                <a:spcPts val="1200"/>
              </a:spcBef>
              <a:buFont typeface="Arial" panose="020B0604020202020204" pitchFamily="34" charset="0"/>
              <a:buChar char="•"/>
            </a:pPr>
            <a:r>
              <a:rPr lang="ar-SY" sz="2800" dirty="0">
                <a:cs typeface="Calibri"/>
              </a:rPr>
              <a:t>لا تعطوه أي شيء عن طريق الفم!</a:t>
            </a:r>
          </a:p>
          <a:p>
            <a:pPr marL="355600" marR="5080" indent="-342900" algn="r" rtl="1">
              <a:spcBef>
                <a:spcPts val="1200"/>
              </a:spcBef>
              <a:buFont typeface="Arial" panose="020B0604020202020204" pitchFamily="34" charset="0"/>
              <a:buChar char="•"/>
            </a:pPr>
            <a:r>
              <a:rPr lang="ar-SY" sz="2800" dirty="0">
                <a:cs typeface="Calibri"/>
              </a:rPr>
              <a:t>قوموا بغسل الفم والمناطق المحيطة به إن كان هناك حرق واضح</a:t>
            </a:r>
          </a:p>
          <a:p>
            <a:pPr marL="355600" marR="5080" indent="-342900" algn="r" rtl="1">
              <a:spcBef>
                <a:spcPts val="1200"/>
              </a:spcBef>
              <a:buFont typeface="Arial" panose="020B0604020202020204" pitchFamily="34" charset="0"/>
              <a:buChar char="•"/>
            </a:pPr>
            <a:r>
              <a:rPr lang="ar-SY" sz="2800" dirty="0">
                <a:cs typeface="Calibri"/>
              </a:rPr>
              <a:t>اذهبوا به إلى أقرب مرفق صحي</a:t>
            </a:r>
            <a:endParaRPr lang="ar-SY" sz="2400" dirty="0">
              <a:cs typeface="Calibri"/>
            </a:endParaRPr>
          </a:p>
        </p:txBody>
      </p:sp>
    </p:spTree>
    <p:extLst>
      <p:ext uri="{BB962C8B-B14F-4D97-AF65-F5344CB8AC3E}">
        <p14:creationId xmlns:p14="http://schemas.microsoft.com/office/powerpoint/2010/main" val="856404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3DE3BD-73D5-2F43-8B75-AAFAF4B67296}"/>
              </a:ext>
            </a:extLst>
          </p:cNvPr>
          <p:cNvPicPr>
            <a:picLocks noChangeAspect="1"/>
          </p:cNvPicPr>
          <p:nvPr/>
        </p:nvPicPr>
        <p:blipFill>
          <a:blip r:embed="rId2"/>
          <a:stretch>
            <a:fillRect/>
          </a:stretch>
        </p:blipFill>
        <p:spPr>
          <a:xfrm>
            <a:off x="0" y="0"/>
            <a:ext cx="12192000" cy="7099398"/>
          </a:xfrm>
          <a:prstGeom prst="rect">
            <a:avLst/>
          </a:prstGeom>
        </p:spPr>
      </p:pic>
      <p:sp>
        <p:nvSpPr>
          <p:cNvPr id="5" name="Slayt Numarası Yer Tutucusu 4"/>
          <p:cNvSpPr>
            <a:spLocks noGrp="1"/>
          </p:cNvSpPr>
          <p:nvPr>
            <p:ph type="sldNum" sz="quarter" idx="4294967295"/>
          </p:nvPr>
        </p:nvSpPr>
        <p:spPr>
          <a:xfrm>
            <a:off x="9448800" y="6356350"/>
            <a:ext cx="2565722" cy="365125"/>
          </a:xfrm>
        </p:spPr>
        <p:txBody>
          <a:bodyPr/>
          <a:lstStyle/>
          <a:p>
            <a:fld id="{7D6F4693-9243-487F-9922-E3D7C687370D}" type="slidenum">
              <a:rPr lang="tr-TR" smtClean="0"/>
              <a:t>22</a:t>
            </a:fld>
            <a:endParaRPr lang="tr-TR" dirty="0"/>
          </a:p>
        </p:txBody>
      </p:sp>
      <p:sp>
        <p:nvSpPr>
          <p:cNvPr id="10" name="Dikdörtgen: Köşeleri Yuvarlatılmış 9">
            <a:extLst>
              <a:ext uri="{FF2B5EF4-FFF2-40B4-BE49-F238E27FC236}">
                <a16:creationId xmlns:a16="http://schemas.microsoft.com/office/drawing/2014/main" id="{E5973A8C-4B67-45DE-B1A9-E718463B0FB6}"/>
              </a:ext>
            </a:extLst>
          </p:cNvPr>
          <p:cNvSpPr/>
          <p:nvPr/>
        </p:nvSpPr>
        <p:spPr>
          <a:xfrm>
            <a:off x="1583473" y="6362358"/>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sp>
        <p:nvSpPr>
          <p:cNvPr id="11" name="Dikdörtgen: Köşeleri Yuvarlatılmış 10">
            <a:extLst>
              <a:ext uri="{FF2B5EF4-FFF2-40B4-BE49-F238E27FC236}">
                <a16:creationId xmlns:a16="http://schemas.microsoft.com/office/drawing/2014/main" id="{DD672CA8-65E2-406E-BA47-76A4B46DC7EE}"/>
              </a:ext>
            </a:extLst>
          </p:cNvPr>
          <p:cNvSpPr/>
          <p:nvPr/>
        </p:nvSpPr>
        <p:spPr>
          <a:xfrm>
            <a:off x="1583473" y="6034327"/>
            <a:ext cx="1182883" cy="181394"/>
          </a:xfrm>
          <a:prstGeom prst="roundRect">
            <a:avLst>
              <a:gd name="adj" fmla="val 0"/>
            </a:avLst>
          </a:prstGeom>
          <a:solidFill>
            <a:srgbClr val="4D7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2" name="Başlık 1">
            <a:extLst>
              <a:ext uri="{FF2B5EF4-FFF2-40B4-BE49-F238E27FC236}">
                <a16:creationId xmlns:a16="http://schemas.microsoft.com/office/drawing/2014/main" id="{CF116B06-035F-4A89-B68F-7C335A64CF20}"/>
              </a:ext>
            </a:extLst>
          </p:cNvPr>
          <p:cNvSpPr txBox="1">
            <a:spLocks/>
          </p:cNvSpPr>
          <p:nvPr/>
        </p:nvSpPr>
        <p:spPr>
          <a:xfrm>
            <a:off x="106578" y="2265174"/>
            <a:ext cx="3486006" cy="116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bg1"/>
                </a:solidFill>
                <a:latin typeface="Calibri"/>
                <a:cs typeface="Calibri"/>
              </a:rPr>
              <a:t>التسمم بالمواقد والسخانات</a:t>
            </a:r>
            <a:endParaRPr lang="tr-TR" altLang="en-US" b="1" dirty="0">
              <a:solidFill>
                <a:schemeClr val="bg1"/>
              </a:solidFill>
              <a:latin typeface="+mn-lt"/>
            </a:endParaRPr>
          </a:p>
        </p:txBody>
      </p:sp>
      <p:sp>
        <p:nvSpPr>
          <p:cNvPr id="13" name="object 4">
            <a:extLst>
              <a:ext uri="{FF2B5EF4-FFF2-40B4-BE49-F238E27FC236}">
                <a16:creationId xmlns:a16="http://schemas.microsoft.com/office/drawing/2014/main" id="{D81F38A9-6082-4A5D-87E6-BBDD382E4490}"/>
              </a:ext>
            </a:extLst>
          </p:cNvPr>
          <p:cNvSpPr txBox="1"/>
          <p:nvPr/>
        </p:nvSpPr>
        <p:spPr>
          <a:xfrm>
            <a:off x="4167115" y="1974455"/>
            <a:ext cx="7575708" cy="2447465"/>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800" dirty="0">
                <a:cs typeface="Calibri"/>
              </a:rPr>
              <a:t>غاز أحادي أكسيد الكربون هو غاز سام يتواجد ضمن الدخان الناتج عن الاحتراق أو الاحتراق غير الكامل للوقود مثل الغاز الطبيعي والكيروسين والبنزين والغاز المعبأ والفحم والخشب.</a:t>
            </a:r>
          </a:p>
          <a:p>
            <a:pPr marL="355600" marR="5080" indent="-342900" algn="just" rtl="1">
              <a:spcBef>
                <a:spcPts val="1200"/>
              </a:spcBef>
              <a:buFont typeface="Arial" panose="020B0604020202020204" pitchFamily="34" charset="0"/>
              <a:buChar char="•"/>
            </a:pPr>
            <a:r>
              <a:rPr lang="ar-SY" sz="2800" dirty="0">
                <a:cs typeface="Calibri"/>
              </a:rPr>
              <a:t>يُعرف باسم "القاتل الصامت" لأنه عديم الطعم واللون والرائحة ولا يملك خاصية التخريش.</a:t>
            </a:r>
          </a:p>
        </p:txBody>
      </p:sp>
    </p:spTree>
    <p:extLst>
      <p:ext uri="{BB962C8B-B14F-4D97-AF65-F5344CB8AC3E}">
        <p14:creationId xmlns:p14="http://schemas.microsoft.com/office/powerpoint/2010/main" val="2180492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4294967295"/>
          </p:nvPr>
        </p:nvSpPr>
        <p:spPr>
          <a:xfrm>
            <a:off x="9448800" y="6356350"/>
            <a:ext cx="2743200" cy="365125"/>
          </a:xfrm>
        </p:spPr>
        <p:txBody>
          <a:bodyPr/>
          <a:lstStyle/>
          <a:p>
            <a:fld id="{7D6F4693-9243-487F-9922-E3D7C687370D}" type="slidenum">
              <a:rPr lang="tr-TR" smtClean="0"/>
              <a:t>23</a:t>
            </a:fld>
            <a:endParaRPr lang="tr-TR" dirty="0"/>
          </a:p>
        </p:txBody>
      </p:sp>
      <p:sp>
        <p:nvSpPr>
          <p:cNvPr id="6" name="Dikdörtgen: Köşeleri Yuvarlatılmış 5">
            <a:extLst>
              <a:ext uri="{FF2B5EF4-FFF2-40B4-BE49-F238E27FC236}">
                <a16:creationId xmlns:a16="http://schemas.microsoft.com/office/drawing/2014/main" id="{26F67C14-2DE3-4C49-A620-5C1179A8565E}"/>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7" name="Resim 6">
            <a:extLst>
              <a:ext uri="{FF2B5EF4-FFF2-40B4-BE49-F238E27FC236}">
                <a16:creationId xmlns:a16="http://schemas.microsoft.com/office/drawing/2014/main" id="{FA9808A0-6A7A-4EED-802C-3D0B398C6448}"/>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8" name="Dikdörtgen: Köşeleri Yuvarlatılmış 7">
            <a:extLst>
              <a:ext uri="{FF2B5EF4-FFF2-40B4-BE49-F238E27FC236}">
                <a16:creationId xmlns:a16="http://schemas.microsoft.com/office/drawing/2014/main" id="{CB4BC12D-0946-4F09-8EDF-81060BFDE9C9}"/>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9" name="Başlık 1">
            <a:extLst>
              <a:ext uri="{FF2B5EF4-FFF2-40B4-BE49-F238E27FC236}">
                <a16:creationId xmlns:a16="http://schemas.microsoft.com/office/drawing/2014/main" id="{1BC3D350-0DE9-426F-B3D4-BF3C1351DB0B}"/>
              </a:ext>
            </a:extLst>
          </p:cNvPr>
          <p:cNvSpPr txBox="1">
            <a:spLocks/>
          </p:cNvSpPr>
          <p:nvPr/>
        </p:nvSpPr>
        <p:spPr>
          <a:xfrm>
            <a:off x="1178668" y="1485495"/>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الوقاية من التسمم بأحادي أكسيد الكربون</a:t>
            </a:r>
            <a:endParaRPr lang="tr-TR" altLang="en-US" b="1" dirty="0">
              <a:solidFill>
                <a:schemeClr val="accent1">
                  <a:lumMod val="75000"/>
                </a:schemeClr>
              </a:solidFill>
              <a:latin typeface="+mn-lt"/>
            </a:endParaRPr>
          </a:p>
        </p:txBody>
      </p:sp>
      <p:sp>
        <p:nvSpPr>
          <p:cNvPr id="10" name="object 4">
            <a:extLst>
              <a:ext uri="{FF2B5EF4-FFF2-40B4-BE49-F238E27FC236}">
                <a16:creationId xmlns:a16="http://schemas.microsoft.com/office/drawing/2014/main" id="{EBD14028-2D55-452D-92AB-56C54FA8F6B2}"/>
              </a:ext>
            </a:extLst>
          </p:cNvPr>
          <p:cNvSpPr txBox="1"/>
          <p:nvPr/>
        </p:nvSpPr>
        <p:spPr>
          <a:xfrm>
            <a:off x="1713021" y="2070696"/>
            <a:ext cx="9246937" cy="3601627"/>
          </a:xfrm>
          <a:prstGeom prst="rect">
            <a:avLst/>
          </a:prstGeom>
        </p:spPr>
        <p:txBody>
          <a:bodyPr vert="horz" wrap="square" lIns="0" tIns="137795" rIns="0" bIns="0" rtlCol="0">
            <a:spAutoFit/>
          </a:bodyPr>
          <a:lstStyle/>
          <a:p>
            <a:pPr marL="355600" marR="5080" indent="-342900" algn="r" rtl="1">
              <a:spcBef>
                <a:spcPts val="600"/>
              </a:spcBef>
              <a:buFont typeface="Arial" panose="020B0604020202020204" pitchFamily="34" charset="0"/>
              <a:buChar char="•"/>
            </a:pPr>
            <a:r>
              <a:rPr lang="ar-SY" dirty="0">
                <a:cs typeface="Calibri"/>
              </a:rPr>
              <a:t>قوموا بإجراء صيانة الأجهزة التي تعمل بالغاز الطبيعي كل عام</a:t>
            </a:r>
          </a:p>
          <a:p>
            <a:pPr marL="355600" marR="5080" indent="-342900" algn="r" rtl="1">
              <a:spcBef>
                <a:spcPts val="600"/>
              </a:spcBef>
              <a:buFont typeface="Arial" panose="020B0604020202020204" pitchFamily="34" charset="0"/>
              <a:buChar char="•"/>
            </a:pPr>
            <a:r>
              <a:rPr lang="ar-SY" dirty="0">
                <a:cs typeface="Calibri"/>
              </a:rPr>
              <a:t>وفروا الأكسجين الكافي للأجهزة التي تعمل بالغاز الطبيعي</a:t>
            </a:r>
          </a:p>
          <a:p>
            <a:pPr marL="355600" marR="5080" indent="-342900" algn="r" rtl="1">
              <a:spcBef>
                <a:spcPts val="600"/>
              </a:spcBef>
              <a:buFont typeface="Arial" panose="020B0604020202020204" pitchFamily="34" charset="0"/>
              <a:buChar char="•"/>
            </a:pPr>
            <a:r>
              <a:rPr lang="ar-SY" dirty="0">
                <a:cs typeface="Calibri"/>
              </a:rPr>
              <a:t>قوموا بتهوية الغرف التي تشعل فيها المواقد بشكل متكرر</a:t>
            </a:r>
          </a:p>
          <a:p>
            <a:pPr marL="355600" marR="5080" indent="-342900" algn="r" rtl="1">
              <a:spcBef>
                <a:spcPts val="600"/>
              </a:spcBef>
              <a:buFont typeface="Arial" panose="020B0604020202020204" pitchFamily="34" charset="0"/>
              <a:buChar char="•"/>
            </a:pPr>
            <a:r>
              <a:rPr lang="ar-SY" dirty="0">
                <a:cs typeface="Calibri"/>
              </a:rPr>
              <a:t>تأكدوا من توصيل أنبوب المدخنة والموقد بشكل صحيح</a:t>
            </a:r>
          </a:p>
          <a:p>
            <a:pPr marL="355600" marR="5080" indent="-342900" algn="r" rtl="1">
              <a:spcBef>
                <a:spcPts val="600"/>
              </a:spcBef>
              <a:buFont typeface="Arial" panose="020B0604020202020204" pitchFamily="34" charset="0"/>
              <a:buChar char="•"/>
            </a:pPr>
            <a:r>
              <a:rPr lang="ar-SY" dirty="0">
                <a:cs typeface="Calibri"/>
              </a:rPr>
              <a:t>لا تستخدم الكثير من الأكواع عند تركيب المواقد</a:t>
            </a:r>
          </a:p>
          <a:p>
            <a:pPr marL="355600" marR="5080" indent="-342900" algn="r" rtl="1">
              <a:spcBef>
                <a:spcPts val="600"/>
              </a:spcBef>
              <a:buFont typeface="Arial" panose="020B0604020202020204" pitchFamily="34" charset="0"/>
              <a:buChar char="•"/>
            </a:pPr>
            <a:r>
              <a:rPr lang="ar-SY" dirty="0">
                <a:cs typeface="Calibri"/>
              </a:rPr>
              <a:t>تأكدوا من نظافة المداخن والأنابيب وعدم انسدادها</a:t>
            </a:r>
          </a:p>
          <a:p>
            <a:pPr marL="355600" marR="5080" indent="-342900" algn="r" rtl="1">
              <a:spcBef>
                <a:spcPts val="600"/>
              </a:spcBef>
              <a:buFont typeface="Arial" panose="020B0604020202020204" pitchFamily="34" charset="0"/>
              <a:buChar char="•"/>
            </a:pPr>
            <a:r>
              <a:rPr lang="ar-SY" dirty="0">
                <a:cs typeface="Calibri"/>
              </a:rPr>
              <a:t>فليكن السخان ملبياً للمعايير</a:t>
            </a:r>
          </a:p>
          <a:p>
            <a:pPr marL="355600" marR="5080" indent="-342900" algn="r" rtl="1">
              <a:spcBef>
                <a:spcPts val="600"/>
              </a:spcBef>
              <a:buFont typeface="Arial" panose="020B0604020202020204" pitchFamily="34" charset="0"/>
              <a:buChar char="•"/>
            </a:pPr>
            <a:r>
              <a:rPr lang="ar-SY" dirty="0">
                <a:cs typeface="Calibri"/>
              </a:rPr>
              <a:t>ضعوه في الشرفة أو في مكان جيد التهوية وليس في الحمام إن كان ذلك ممكناً.</a:t>
            </a:r>
          </a:p>
          <a:p>
            <a:pPr marL="355600" marR="5080" indent="-342900" algn="r" rtl="1">
              <a:spcBef>
                <a:spcPts val="600"/>
              </a:spcBef>
              <a:buFont typeface="Arial" panose="020B0604020202020204" pitchFamily="34" charset="0"/>
              <a:buChar char="•"/>
            </a:pPr>
            <a:r>
              <a:rPr lang="ar-SY" dirty="0">
                <a:cs typeface="Calibri"/>
              </a:rPr>
              <a:t>قوموا بتهوية الحمام بشكل مناسب</a:t>
            </a:r>
          </a:p>
          <a:p>
            <a:pPr marL="355600" marR="5080" indent="-342900" algn="r" rtl="1">
              <a:spcBef>
                <a:spcPts val="600"/>
              </a:spcBef>
              <a:buFont typeface="Arial" panose="020B0604020202020204" pitchFamily="34" charset="0"/>
              <a:buChar char="•"/>
            </a:pPr>
            <a:r>
              <a:rPr lang="ar-SY" dirty="0">
                <a:cs typeface="Calibri"/>
              </a:rPr>
              <a:t>إن أجهزة الكشف عن الغاز والدخان هي أجهزة رخيصة وبسيطة ويمكن لاستخدامها أن يكون منقذاً للحياة.</a:t>
            </a:r>
          </a:p>
        </p:txBody>
      </p:sp>
    </p:spTree>
    <p:extLst>
      <p:ext uri="{BB962C8B-B14F-4D97-AF65-F5344CB8AC3E}">
        <p14:creationId xmlns:p14="http://schemas.microsoft.com/office/powerpoint/2010/main" val="2085633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914BA3-F18A-9F45-AC54-3A62AC2AEE3F}"/>
              </a:ext>
            </a:extLst>
          </p:cNvPr>
          <p:cNvPicPr>
            <a:picLocks noChangeAspect="1"/>
          </p:cNvPicPr>
          <p:nvPr/>
        </p:nvPicPr>
        <p:blipFill>
          <a:blip r:embed="rId2"/>
          <a:stretch>
            <a:fillRect/>
          </a:stretch>
        </p:blipFill>
        <p:spPr>
          <a:xfrm>
            <a:off x="0" y="0"/>
            <a:ext cx="12192000" cy="7099398"/>
          </a:xfrm>
          <a:prstGeom prst="rect">
            <a:avLst/>
          </a:prstGeom>
        </p:spPr>
      </p:pic>
      <p:sp>
        <p:nvSpPr>
          <p:cNvPr id="5" name="Slayt Numarası Yer Tutucusu 4"/>
          <p:cNvSpPr>
            <a:spLocks noGrp="1"/>
          </p:cNvSpPr>
          <p:nvPr>
            <p:ph type="sldNum" sz="quarter" idx="4294967295"/>
          </p:nvPr>
        </p:nvSpPr>
        <p:spPr>
          <a:xfrm>
            <a:off x="9448800" y="6363658"/>
            <a:ext cx="2743200" cy="365125"/>
          </a:xfrm>
        </p:spPr>
        <p:txBody>
          <a:bodyPr/>
          <a:lstStyle/>
          <a:p>
            <a:fld id="{7D6F4693-9243-487F-9922-E3D7C687370D}" type="slidenum">
              <a:rPr lang="tr-TR" smtClean="0"/>
              <a:t>24</a:t>
            </a:fld>
            <a:endParaRPr lang="tr-TR" dirty="0"/>
          </a:p>
        </p:txBody>
      </p:sp>
      <p:pic>
        <p:nvPicPr>
          <p:cNvPr id="6" name="Picture 4" descr="http://kozlukasm.com/ekicerik2/foto/82-1.jpg"/>
          <p:cNvPicPr>
            <a:picLocks noChangeAspect="1" noChangeArrowheads="1"/>
          </p:cNvPicPr>
          <p:nvPr/>
        </p:nvPicPr>
        <p:blipFill>
          <a:blip r:embed="rId3" cstate="print"/>
          <a:srcRect/>
          <a:stretch>
            <a:fillRect/>
          </a:stretch>
        </p:blipFill>
        <p:spPr bwMode="auto">
          <a:xfrm>
            <a:off x="4347787" y="1986470"/>
            <a:ext cx="2237457" cy="2237457"/>
          </a:xfrm>
          <a:prstGeom prst="rect">
            <a:avLst/>
          </a:prstGeom>
          <a:noFill/>
        </p:spPr>
      </p:pic>
      <p:sp>
        <p:nvSpPr>
          <p:cNvPr id="8" name="Dikdörtgen: Köşeleri Yuvarlatılmış 7">
            <a:extLst>
              <a:ext uri="{FF2B5EF4-FFF2-40B4-BE49-F238E27FC236}">
                <a16:creationId xmlns:a16="http://schemas.microsoft.com/office/drawing/2014/main" id="{9CC9F9A8-73A9-4FE5-A38C-BCE9EE88B5EB}"/>
              </a:ext>
            </a:extLst>
          </p:cNvPr>
          <p:cNvSpPr/>
          <p:nvPr/>
        </p:nvSpPr>
        <p:spPr>
          <a:xfrm>
            <a:off x="1583473" y="6362358"/>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sp>
        <p:nvSpPr>
          <p:cNvPr id="9" name="Dikdörtgen: Köşeleri Yuvarlatılmış 8">
            <a:extLst>
              <a:ext uri="{FF2B5EF4-FFF2-40B4-BE49-F238E27FC236}">
                <a16:creationId xmlns:a16="http://schemas.microsoft.com/office/drawing/2014/main" id="{CDA7EF83-F0E4-4C78-BC02-FDF856947C4B}"/>
              </a:ext>
            </a:extLst>
          </p:cNvPr>
          <p:cNvSpPr/>
          <p:nvPr/>
        </p:nvSpPr>
        <p:spPr>
          <a:xfrm>
            <a:off x="1583473" y="6034327"/>
            <a:ext cx="1182883" cy="181394"/>
          </a:xfrm>
          <a:prstGeom prst="roundRect">
            <a:avLst>
              <a:gd name="adj" fmla="val 0"/>
            </a:avLst>
          </a:prstGeom>
          <a:solidFill>
            <a:srgbClr val="4D7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2" name="Başlık 1">
            <a:extLst>
              <a:ext uri="{FF2B5EF4-FFF2-40B4-BE49-F238E27FC236}">
                <a16:creationId xmlns:a16="http://schemas.microsoft.com/office/drawing/2014/main" id="{0E7421BB-3514-4DAE-B4E1-69E233376543}"/>
              </a:ext>
            </a:extLst>
          </p:cNvPr>
          <p:cNvSpPr txBox="1">
            <a:spLocks/>
          </p:cNvSpPr>
          <p:nvPr/>
        </p:nvSpPr>
        <p:spPr>
          <a:xfrm>
            <a:off x="106578" y="2553930"/>
            <a:ext cx="3486006" cy="116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bg1"/>
                </a:solidFill>
                <a:latin typeface="Calibri"/>
                <a:cs typeface="Calibri"/>
              </a:rPr>
              <a:t>في حالة التسمم بأحادي أكسيد الكربون</a:t>
            </a:r>
            <a:endParaRPr lang="tr-TR" altLang="en-US" b="1" dirty="0">
              <a:solidFill>
                <a:schemeClr val="bg1"/>
              </a:solidFill>
              <a:latin typeface="+mn-lt"/>
            </a:endParaRPr>
          </a:p>
        </p:txBody>
      </p:sp>
      <p:sp>
        <p:nvSpPr>
          <p:cNvPr id="13" name="object 4">
            <a:extLst>
              <a:ext uri="{FF2B5EF4-FFF2-40B4-BE49-F238E27FC236}">
                <a16:creationId xmlns:a16="http://schemas.microsoft.com/office/drawing/2014/main" id="{A62A2349-68E9-4F1F-AF91-4BB555763355}"/>
              </a:ext>
            </a:extLst>
          </p:cNvPr>
          <p:cNvSpPr txBox="1"/>
          <p:nvPr/>
        </p:nvSpPr>
        <p:spPr>
          <a:xfrm>
            <a:off x="6681495" y="1974455"/>
            <a:ext cx="5061327" cy="3340017"/>
          </a:xfrm>
          <a:prstGeom prst="rect">
            <a:avLst/>
          </a:prstGeom>
        </p:spPr>
        <p:txBody>
          <a:bodyPr vert="horz" wrap="square" lIns="0" tIns="137795" rIns="0" bIns="0" rtlCol="0">
            <a:spAutoFit/>
          </a:bodyPr>
          <a:lstStyle/>
          <a:p>
            <a:pPr marL="355600" marR="5080" indent="-342900" algn="r" rtl="1">
              <a:spcBef>
                <a:spcPts val="1200"/>
              </a:spcBef>
              <a:buFont typeface="Arial" panose="020B0604020202020204" pitchFamily="34" charset="0"/>
              <a:buChar char="•"/>
            </a:pPr>
            <a:r>
              <a:rPr lang="ar-SY" sz="2800" dirty="0">
                <a:cs typeface="Calibri"/>
              </a:rPr>
              <a:t>قوموا بتهوية الوسط</a:t>
            </a:r>
          </a:p>
          <a:p>
            <a:pPr marL="355600" marR="5080" indent="-342900" algn="r" rtl="1">
              <a:spcBef>
                <a:spcPts val="1200"/>
              </a:spcBef>
              <a:buFont typeface="Arial" panose="020B0604020202020204" pitchFamily="34" charset="0"/>
              <a:buChar char="•"/>
            </a:pPr>
            <a:r>
              <a:rPr lang="ar-SY" sz="2800" dirty="0">
                <a:cs typeface="Calibri"/>
              </a:rPr>
              <a:t>أبعدوا الشخص عن الوسط</a:t>
            </a:r>
          </a:p>
          <a:p>
            <a:pPr marL="355600" marR="5080" indent="-342900" algn="r" rtl="1">
              <a:spcBef>
                <a:spcPts val="1200"/>
              </a:spcBef>
              <a:buFont typeface="Arial" panose="020B0604020202020204" pitchFamily="34" charset="0"/>
              <a:buChar char="•"/>
            </a:pPr>
            <a:r>
              <a:rPr lang="ar-SY" sz="2800" dirty="0">
                <a:cs typeface="Calibri"/>
              </a:rPr>
              <a:t>لا تحركوه</a:t>
            </a:r>
          </a:p>
          <a:p>
            <a:pPr marL="355600" marR="5080" indent="-342900" algn="r" rtl="1">
              <a:spcBef>
                <a:spcPts val="1200"/>
              </a:spcBef>
              <a:buFont typeface="Arial" panose="020B0604020202020204" pitchFamily="34" charset="0"/>
              <a:buChar char="•"/>
            </a:pPr>
            <a:r>
              <a:rPr lang="ar-SY" sz="2800" dirty="0">
                <a:cs typeface="Calibri"/>
              </a:rPr>
              <a:t>اتصلوا بالـ 112</a:t>
            </a:r>
          </a:p>
          <a:p>
            <a:pPr marL="355600" marR="5080" indent="-342900" algn="r" rtl="1">
              <a:spcBef>
                <a:spcPts val="1200"/>
              </a:spcBef>
              <a:buFont typeface="Arial" panose="020B0604020202020204" pitchFamily="34" charset="0"/>
              <a:buChar char="•"/>
            </a:pPr>
            <a:r>
              <a:rPr lang="ar-SY" sz="2800" dirty="0">
                <a:cs typeface="Calibri"/>
              </a:rPr>
              <a:t>تأكدوا من التنفس ومن كون المجرى التنفسي مفتوحاً</a:t>
            </a:r>
          </a:p>
        </p:txBody>
      </p:sp>
    </p:spTree>
    <p:extLst>
      <p:ext uri="{BB962C8B-B14F-4D97-AF65-F5344CB8AC3E}">
        <p14:creationId xmlns:p14="http://schemas.microsoft.com/office/powerpoint/2010/main" val="2148113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1850A7-A965-C742-93B8-A798FEF227D5}"/>
              </a:ext>
            </a:extLst>
          </p:cNvPr>
          <p:cNvPicPr>
            <a:picLocks noChangeAspect="1"/>
          </p:cNvPicPr>
          <p:nvPr/>
        </p:nvPicPr>
        <p:blipFill>
          <a:blip r:embed="rId2"/>
          <a:stretch>
            <a:fillRect/>
          </a:stretch>
        </p:blipFill>
        <p:spPr>
          <a:xfrm>
            <a:off x="-42606" y="0"/>
            <a:ext cx="12234606" cy="6858000"/>
          </a:xfrm>
          <a:prstGeom prst="rect">
            <a:avLst/>
          </a:prstGeom>
        </p:spPr>
      </p:pic>
      <p:pic>
        <p:nvPicPr>
          <p:cNvPr id="8" name="İçerik Yer Tutucusu 6"/>
          <p:cNvPicPr>
            <a:picLocks noGrp="1" noChangeAspect="1"/>
          </p:cNvPicPr>
          <p:nvPr>
            <p:ph sz="half" idx="2"/>
          </p:nvPr>
        </p:nvPicPr>
        <p:blipFill>
          <a:blip r:embed="rId3"/>
          <a:stretch>
            <a:fillRect/>
          </a:stretch>
        </p:blipFill>
        <p:spPr>
          <a:xfrm>
            <a:off x="3799302" y="2712869"/>
            <a:ext cx="3052911" cy="3046642"/>
          </a:xfrm>
        </p:spPr>
      </p:pic>
      <p:sp>
        <p:nvSpPr>
          <p:cNvPr id="5" name="Slayt Numarası Yer Tutucusu 4"/>
          <p:cNvSpPr>
            <a:spLocks noGrp="1"/>
          </p:cNvSpPr>
          <p:nvPr>
            <p:ph type="sldNum" sz="quarter" idx="4294967295"/>
          </p:nvPr>
        </p:nvSpPr>
        <p:spPr>
          <a:xfrm>
            <a:off x="9448800" y="6372285"/>
            <a:ext cx="2743200" cy="365125"/>
          </a:xfrm>
        </p:spPr>
        <p:txBody>
          <a:bodyPr/>
          <a:lstStyle/>
          <a:p>
            <a:fld id="{7D6F4693-9243-487F-9922-E3D7C687370D}" type="slidenum">
              <a:rPr lang="tr-TR" smtClean="0"/>
              <a:t>25</a:t>
            </a:fld>
            <a:endParaRPr lang="tr-TR" dirty="0"/>
          </a:p>
        </p:txBody>
      </p:sp>
      <p:sp>
        <p:nvSpPr>
          <p:cNvPr id="12" name="Dikdörtgen: Köşeleri Yuvarlatılmış 11">
            <a:extLst>
              <a:ext uri="{FF2B5EF4-FFF2-40B4-BE49-F238E27FC236}">
                <a16:creationId xmlns:a16="http://schemas.microsoft.com/office/drawing/2014/main" id="{6066DC72-C7C1-46D7-BC00-4766179D4D49}"/>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13" name="Resim 12">
            <a:extLst>
              <a:ext uri="{FF2B5EF4-FFF2-40B4-BE49-F238E27FC236}">
                <a16:creationId xmlns:a16="http://schemas.microsoft.com/office/drawing/2014/main" id="{C2975B8E-032B-4CC4-BFFB-220FEA139793}"/>
              </a:ext>
            </a:extLst>
          </p:cNvPr>
          <p:cNvPicPr>
            <a:picLocks noChangeAspect="1"/>
          </p:cNvPicPr>
          <p:nvPr/>
        </p:nvPicPr>
        <p:blipFill>
          <a:blip r:embed="rId4"/>
          <a:stretch>
            <a:fillRect/>
          </a:stretch>
        </p:blipFill>
        <p:spPr>
          <a:xfrm>
            <a:off x="1657601" y="5825831"/>
            <a:ext cx="1067586" cy="181393"/>
          </a:xfrm>
          <a:prstGeom prst="rect">
            <a:avLst/>
          </a:prstGeom>
        </p:spPr>
      </p:pic>
      <p:sp>
        <p:nvSpPr>
          <p:cNvPr id="14" name="Dikdörtgen: Köşeleri Yuvarlatılmış 13">
            <a:extLst>
              <a:ext uri="{FF2B5EF4-FFF2-40B4-BE49-F238E27FC236}">
                <a16:creationId xmlns:a16="http://schemas.microsoft.com/office/drawing/2014/main" id="{20FF1C0A-F9DD-466B-AE45-8826D3A83C7A}"/>
              </a:ext>
            </a:extLst>
          </p:cNvPr>
          <p:cNvSpPr/>
          <p:nvPr/>
        </p:nvSpPr>
        <p:spPr>
          <a:xfrm>
            <a:off x="179416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5" name="Başlık 1">
            <a:extLst>
              <a:ext uri="{FF2B5EF4-FFF2-40B4-BE49-F238E27FC236}">
                <a16:creationId xmlns:a16="http://schemas.microsoft.com/office/drawing/2014/main" id="{20B01288-E287-47BF-A619-01C429659E4B}"/>
              </a:ext>
            </a:extLst>
          </p:cNvPr>
          <p:cNvSpPr txBox="1">
            <a:spLocks/>
          </p:cNvSpPr>
          <p:nvPr/>
        </p:nvSpPr>
        <p:spPr>
          <a:xfrm>
            <a:off x="106578" y="2553930"/>
            <a:ext cx="3486006" cy="116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bg1"/>
                </a:solidFill>
                <a:latin typeface="Calibri"/>
                <a:cs typeface="Calibri"/>
              </a:rPr>
              <a:t>حالات الاختناق</a:t>
            </a:r>
            <a:endParaRPr lang="tr-TR" altLang="en-US" b="1" dirty="0">
              <a:solidFill>
                <a:schemeClr val="bg1"/>
              </a:solidFill>
              <a:latin typeface="+mn-lt"/>
            </a:endParaRPr>
          </a:p>
        </p:txBody>
      </p:sp>
      <p:sp>
        <p:nvSpPr>
          <p:cNvPr id="16" name="object 4">
            <a:extLst>
              <a:ext uri="{FF2B5EF4-FFF2-40B4-BE49-F238E27FC236}">
                <a16:creationId xmlns:a16="http://schemas.microsoft.com/office/drawing/2014/main" id="{78627702-3953-4068-8409-10F679A6A0B9}"/>
              </a:ext>
            </a:extLst>
          </p:cNvPr>
          <p:cNvSpPr txBox="1"/>
          <p:nvPr/>
        </p:nvSpPr>
        <p:spPr>
          <a:xfrm>
            <a:off x="7083847" y="1974455"/>
            <a:ext cx="4658975" cy="2601353"/>
          </a:xfrm>
          <a:prstGeom prst="rect">
            <a:avLst/>
          </a:prstGeom>
        </p:spPr>
        <p:txBody>
          <a:bodyPr vert="horz" wrap="square" lIns="0" tIns="137795" rIns="0" bIns="0" rtlCol="0">
            <a:spAutoFit/>
          </a:bodyPr>
          <a:lstStyle/>
          <a:p>
            <a:pPr marL="355600" marR="5080" indent="-342900" algn="r" rtl="1">
              <a:spcBef>
                <a:spcPts val="1200"/>
              </a:spcBef>
              <a:buFont typeface="Arial" panose="020B0604020202020204" pitchFamily="34" charset="0"/>
              <a:buChar char="•"/>
            </a:pPr>
            <a:r>
              <a:rPr lang="ar-SY" sz="2800" dirty="0">
                <a:cs typeface="Calibri"/>
              </a:rPr>
              <a:t>الغرق في الماء</a:t>
            </a:r>
          </a:p>
          <a:p>
            <a:pPr marL="355600" marR="5080" indent="-342900" algn="r" rtl="1">
              <a:spcBef>
                <a:spcPts val="1200"/>
              </a:spcBef>
              <a:buFont typeface="Arial" panose="020B0604020202020204" pitchFamily="34" charset="0"/>
              <a:buChar char="•"/>
            </a:pPr>
            <a:r>
              <a:rPr lang="ar-SY" sz="2800" dirty="0">
                <a:cs typeface="Calibri"/>
              </a:rPr>
              <a:t>الاختناق بجسم اجنبي عند الأطفال الصغار</a:t>
            </a:r>
          </a:p>
          <a:p>
            <a:pPr marL="355600" marR="5080" indent="-342900" algn="r" rtl="1">
              <a:spcBef>
                <a:spcPts val="1200"/>
              </a:spcBef>
              <a:buFont typeface="Arial" panose="020B0604020202020204" pitchFamily="34" charset="0"/>
              <a:buChar char="•"/>
            </a:pPr>
            <a:r>
              <a:rPr lang="ar-SY" sz="2800" dirty="0">
                <a:cs typeface="Calibri"/>
              </a:rPr>
              <a:t>الاختناق بسبب وضعية النوم الخاطئة على السرير لدى الرضع</a:t>
            </a:r>
          </a:p>
        </p:txBody>
      </p:sp>
    </p:spTree>
    <p:extLst>
      <p:ext uri="{BB962C8B-B14F-4D97-AF65-F5344CB8AC3E}">
        <p14:creationId xmlns:p14="http://schemas.microsoft.com/office/powerpoint/2010/main" val="1189817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4294967295"/>
          </p:nvPr>
        </p:nvSpPr>
        <p:spPr>
          <a:xfrm>
            <a:off x="9448800" y="6356350"/>
            <a:ext cx="2743200" cy="365125"/>
          </a:xfrm>
        </p:spPr>
        <p:txBody>
          <a:bodyPr/>
          <a:lstStyle/>
          <a:p>
            <a:fld id="{7D6F4693-9243-487F-9922-E3D7C687370D}" type="slidenum">
              <a:rPr lang="tr-TR" smtClean="0"/>
              <a:t>26</a:t>
            </a:fld>
            <a:endParaRPr lang="tr-TR"/>
          </a:p>
        </p:txBody>
      </p:sp>
      <p:sp>
        <p:nvSpPr>
          <p:cNvPr id="6" name="Dikdörtgen: Köşeleri Yuvarlatılmış 5">
            <a:extLst>
              <a:ext uri="{FF2B5EF4-FFF2-40B4-BE49-F238E27FC236}">
                <a16:creationId xmlns:a16="http://schemas.microsoft.com/office/drawing/2014/main" id="{334BC017-1BCB-47D5-8DA7-094EA1A9BDFA}"/>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7" name="Resim 6">
            <a:extLst>
              <a:ext uri="{FF2B5EF4-FFF2-40B4-BE49-F238E27FC236}">
                <a16:creationId xmlns:a16="http://schemas.microsoft.com/office/drawing/2014/main" id="{7010BD9D-0238-465A-834F-AD89C79C180D}"/>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8" name="Dikdörtgen: Köşeleri Yuvarlatılmış 7">
            <a:extLst>
              <a:ext uri="{FF2B5EF4-FFF2-40B4-BE49-F238E27FC236}">
                <a16:creationId xmlns:a16="http://schemas.microsoft.com/office/drawing/2014/main" id="{60DE724C-A23C-4BF8-B4E1-7EE4BA113E43}"/>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0" name="Başlık 1">
            <a:extLst>
              <a:ext uri="{FF2B5EF4-FFF2-40B4-BE49-F238E27FC236}">
                <a16:creationId xmlns:a16="http://schemas.microsoft.com/office/drawing/2014/main" id="{7E469639-C194-42E4-B67D-79EA190A4843}"/>
              </a:ext>
            </a:extLst>
          </p:cNvPr>
          <p:cNvSpPr txBox="1">
            <a:spLocks/>
          </p:cNvSpPr>
          <p:nvPr/>
        </p:nvSpPr>
        <p:spPr>
          <a:xfrm>
            <a:off x="1178668" y="1394507"/>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الغرق في الماء</a:t>
            </a:r>
            <a:endParaRPr lang="tr-TR" altLang="en-US" b="1" dirty="0">
              <a:solidFill>
                <a:schemeClr val="accent1">
                  <a:lumMod val="75000"/>
                </a:schemeClr>
              </a:solidFill>
              <a:latin typeface="+mn-lt"/>
            </a:endParaRPr>
          </a:p>
        </p:txBody>
      </p:sp>
      <p:sp>
        <p:nvSpPr>
          <p:cNvPr id="11" name="object 4">
            <a:extLst>
              <a:ext uri="{FF2B5EF4-FFF2-40B4-BE49-F238E27FC236}">
                <a16:creationId xmlns:a16="http://schemas.microsoft.com/office/drawing/2014/main" id="{5257D06F-D238-4217-8B1B-3FAF1F662C03}"/>
              </a:ext>
            </a:extLst>
          </p:cNvPr>
          <p:cNvSpPr txBox="1"/>
          <p:nvPr/>
        </p:nvSpPr>
        <p:spPr>
          <a:xfrm>
            <a:off x="4923613" y="1952412"/>
            <a:ext cx="6036346" cy="3586238"/>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000" b="1" dirty="0">
                <a:cs typeface="Calibri"/>
              </a:rPr>
              <a:t>صحيفة راديكال، تشرين الأول 2014:</a:t>
            </a:r>
          </a:p>
          <a:p>
            <a:pPr marL="723900" marR="5080" indent="-342900" algn="just" rtl="1">
              <a:spcBef>
                <a:spcPts val="1200"/>
              </a:spcBef>
              <a:buFont typeface="Arial" panose="020B0604020202020204" pitchFamily="34" charset="0"/>
              <a:buChar char="•"/>
            </a:pPr>
            <a:r>
              <a:rPr lang="ar-SY" dirty="0">
                <a:cs typeface="Calibri"/>
              </a:rPr>
              <a:t>سقطت إحدى توأمتين</a:t>
            </a:r>
            <a:r>
              <a:rPr lang="tr-TR" dirty="0">
                <a:cs typeface="Calibri"/>
              </a:rPr>
              <a:t>E.H. </a:t>
            </a:r>
            <a:r>
              <a:rPr lang="ar-SY" dirty="0">
                <a:cs typeface="Calibri"/>
              </a:rPr>
              <a:t>، البالغة من العمر 13 شهراً في دلو مليء بالماء في الحمام في لحظة لم يلاحظها فيها والدها ووالدتها.</a:t>
            </a:r>
          </a:p>
          <a:p>
            <a:pPr marL="723900" marR="5080" indent="-342900" algn="just" rtl="1">
              <a:spcBef>
                <a:spcPts val="1200"/>
              </a:spcBef>
              <a:buFont typeface="Arial" panose="020B0604020202020204" pitchFamily="34" charset="0"/>
              <a:buChar char="•"/>
            </a:pPr>
            <a:r>
              <a:rPr lang="ar-SY" dirty="0">
                <a:cs typeface="Calibri"/>
              </a:rPr>
              <a:t>اتصلت الأم التي عثرت على طفلتها دون حركة في الدلو وقامت بإخراجها بخدمة الطوارئ 112. فارقت الطفلة الصغيرة الحياة على الرغم من التدخل الذي قامت به الفرق الطبية.</a:t>
            </a:r>
          </a:p>
          <a:p>
            <a:pPr marL="355600" marR="5080" indent="-342900" algn="just" rtl="1">
              <a:spcBef>
                <a:spcPts val="1200"/>
              </a:spcBef>
              <a:buFont typeface="Arial" panose="020B0604020202020204" pitchFamily="34" charset="0"/>
              <a:buChar char="•"/>
            </a:pPr>
            <a:r>
              <a:rPr lang="ar-SY" sz="2000" b="1" dirty="0">
                <a:cs typeface="Calibri"/>
              </a:rPr>
              <a:t>صحيفة ملييت، كانون الأول 2004:</a:t>
            </a:r>
          </a:p>
          <a:p>
            <a:pPr marL="355600" marR="5080" indent="-342900" algn="just" rtl="1">
              <a:spcBef>
                <a:spcPts val="1200"/>
              </a:spcBef>
              <a:buFont typeface="Arial" panose="020B0604020202020204" pitchFamily="34" charset="0"/>
              <a:buChar char="•"/>
            </a:pPr>
            <a:r>
              <a:rPr lang="ar-SY" dirty="0">
                <a:cs typeface="Calibri"/>
              </a:rPr>
              <a:t>عثرت الأم التي وضعت طفلها البالغ من العمر 10 أشهر لينام على الأريكة وخرجت إلى الشرفة لتعليق الغسيل على طفلها راقداً دون حراك ضمن حوض الغسيل الذي تركته بجوار الأريكة عند عودتها. كان طفلها قد مات في شبر ماء.</a:t>
            </a:r>
            <a:endParaRPr lang="ar-SY" sz="1600" dirty="0">
              <a:cs typeface="Calibri"/>
            </a:endParaRPr>
          </a:p>
        </p:txBody>
      </p:sp>
      <p:sp>
        <p:nvSpPr>
          <p:cNvPr id="12" name="object 4">
            <a:extLst>
              <a:ext uri="{FF2B5EF4-FFF2-40B4-BE49-F238E27FC236}">
                <a16:creationId xmlns:a16="http://schemas.microsoft.com/office/drawing/2014/main" id="{B05886F2-60BD-40F7-A20B-8351F40F6192}"/>
              </a:ext>
            </a:extLst>
          </p:cNvPr>
          <p:cNvSpPr txBox="1"/>
          <p:nvPr/>
        </p:nvSpPr>
        <p:spPr>
          <a:xfrm>
            <a:off x="1583474" y="1952410"/>
            <a:ext cx="3220538" cy="3432350"/>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000" b="1" dirty="0">
                <a:cs typeface="Calibri"/>
              </a:rPr>
              <a:t>وكالة أنباء إخلاص، نيسان 2014:</a:t>
            </a:r>
          </a:p>
          <a:p>
            <a:pPr marL="723900" marR="5080" indent="-342900" algn="just" rtl="1">
              <a:spcBef>
                <a:spcPts val="1200"/>
              </a:spcBef>
              <a:buFont typeface="Arial" panose="020B0604020202020204" pitchFamily="34" charset="0"/>
              <a:buChar char="•"/>
            </a:pPr>
            <a:r>
              <a:rPr lang="ar-SY" dirty="0">
                <a:cs typeface="Calibri"/>
              </a:rPr>
              <a:t>خبر محزن من بامير البالغ من العمر ثلاث سنوات ونصف والذي اختفى صباح أمس: عثر عليه ميتاً ضمن  بركة الحديقة المجاورة.</a:t>
            </a:r>
          </a:p>
          <a:p>
            <a:pPr marL="355600" marR="5080" indent="-342900" algn="just" rtl="1">
              <a:spcBef>
                <a:spcPts val="1200"/>
              </a:spcBef>
              <a:buFont typeface="Arial" panose="020B0604020202020204" pitchFamily="34" charset="0"/>
              <a:buChar char="•"/>
            </a:pPr>
            <a:r>
              <a:rPr lang="ar-SY" sz="2000" b="1" dirty="0">
                <a:cs typeface="Calibri"/>
              </a:rPr>
              <a:t>أخبار قونية، تشرين الثاني 2018:</a:t>
            </a:r>
          </a:p>
          <a:p>
            <a:pPr marL="723900" marR="5080" indent="-342900" algn="just" rtl="1">
              <a:spcBef>
                <a:spcPts val="1200"/>
              </a:spcBef>
              <a:buFont typeface="Arial" panose="020B0604020202020204" pitchFamily="34" charset="0"/>
              <a:buChar char="•"/>
            </a:pPr>
            <a:r>
              <a:rPr lang="ar-SY" dirty="0">
                <a:cs typeface="Calibri"/>
              </a:rPr>
              <a:t>فقد </a:t>
            </a:r>
            <a:r>
              <a:rPr lang="tr-TR" dirty="0">
                <a:cs typeface="Calibri"/>
              </a:rPr>
              <a:t>Y.Ü.Ö.</a:t>
            </a:r>
            <a:r>
              <a:rPr lang="ar-SY" dirty="0">
                <a:cs typeface="Calibri"/>
              </a:rPr>
              <a:t> الذي سقط ضمن دلو مليء بالماء داخل حمام منزلهم الكائن في منطقة سيد شهير في قونية </a:t>
            </a:r>
            <a:r>
              <a:rPr lang="ar-SY" sz="1600" dirty="0">
                <a:cs typeface="Calibri"/>
              </a:rPr>
              <a:t>حياته غرقاً.</a:t>
            </a:r>
          </a:p>
        </p:txBody>
      </p:sp>
    </p:spTree>
    <p:extLst>
      <p:ext uri="{BB962C8B-B14F-4D97-AF65-F5344CB8AC3E}">
        <p14:creationId xmlns:p14="http://schemas.microsoft.com/office/powerpoint/2010/main" val="612069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4294967295"/>
          </p:nvPr>
        </p:nvSpPr>
        <p:spPr>
          <a:xfrm>
            <a:off x="9448800" y="6363658"/>
            <a:ext cx="2743200" cy="365125"/>
          </a:xfrm>
        </p:spPr>
        <p:txBody>
          <a:bodyPr/>
          <a:lstStyle/>
          <a:p>
            <a:fld id="{7D6F4693-9243-487F-9922-E3D7C687370D}" type="slidenum">
              <a:rPr lang="tr-TR" smtClean="0"/>
              <a:t>27</a:t>
            </a:fld>
            <a:endParaRPr lang="tr-TR" dirty="0"/>
          </a:p>
        </p:txBody>
      </p:sp>
      <p:sp>
        <p:nvSpPr>
          <p:cNvPr id="6" name="Dikdörtgen: Köşeleri Yuvarlatılmış 5">
            <a:extLst>
              <a:ext uri="{FF2B5EF4-FFF2-40B4-BE49-F238E27FC236}">
                <a16:creationId xmlns:a16="http://schemas.microsoft.com/office/drawing/2014/main" id="{1400528A-2ACC-415B-A189-32C8DBE36F40}"/>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7" name="Resim 6">
            <a:extLst>
              <a:ext uri="{FF2B5EF4-FFF2-40B4-BE49-F238E27FC236}">
                <a16:creationId xmlns:a16="http://schemas.microsoft.com/office/drawing/2014/main" id="{B53F5F0D-FF31-462F-A0E1-DA22704F9640}"/>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8" name="Dikdörtgen: Köşeleri Yuvarlatılmış 7">
            <a:extLst>
              <a:ext uri="{FF2B5EF4-FFF2-40B4-BE49-F238E27FC236}">
                <a16:creationId xmlns:a16="http://schemas.microsoft.com/office/drawing/2014/main" id="{9624248F-1EBD-4C0E-B706-FD086799FA7A}"/>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9" name="Başlık 1">
            <a:extLst>
              <a:ext uri="{FF2B5EF4-FFF2-40B4-BE49-F238E27FC236}">
                <a16:creationId xmlns:a16="http://schemas.microsoft.com/office/drawing/2014/main" id="{E5856B04-F0FA-4EEF-A227-ABF4752434CE}"/>
              </a:ext>
            </a:extLst>
          </p:cNvPr>
          <p:cNvSpPr txBox="1">
            <a:spLocks/>
          </p:cNvSpPr>
          <p:nvPr/>
        </p:nvSpPr>
        <p:spPr>
          <a:xfrm>
            <a:off x="1178668" y="1435451"/>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الوقاية من الغرق في الماء</a:t>
            </a:r>
            <a:endParaRPr lang="tr-TR" altLang="en-US" b="1" dirty="0">
              <a:solidFill>
                <a:schemeClr val="accent1">
                  <a:lumMod val="75000"/>
                </a:schemeClr>
              </a:solidFill>
              <a:latin typeface="+mn-lt"/>
            </a:endParaRPr>
          </a:p>
        </p:txBody>
      </p:sp>
      <p:sp>
        <p:nvSpPr>
          <p:cNvPr id="10" name="object 4">
            <a:extLst>
              <a:ext uri="{FF2B5EF4-FFF2-40B4-BE49-F238E27FC236}">
                <a16:creationId xmlns:a16="http://schemas.microsoft.com/office/drawing/2014/main" id="{2B655448-99CD-43B8-8652-E84C087DD464}"/>
              </a:ext>
            </a:extLst>
          </p:cNvPr>
          <p:cNvSpPr txBox="1"/>
          <p:nvPr/>
        </p:nvSpPr>
        <p:spPr>
          <a:xfrm>
            <a:off x="1713021" y="2047948"/>
            <a:ext cx="9246938" cy="3678571"/>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000" dirty="0">
                <a:cs typeface="Calibri"/>
              </a:rPr>
              <a:t>لا تكن هناك أحواض ودلاء مليئة بالماء لأن الرضع / الأطفال الصغار يمكن لهم أن يغرقوا حتى في القليل من الماء</a:t>
            </a:r>
          </a:p>
          <a:p>
            <a:pPr marL="355600" marR="5080" indent="-342900" algn="just" rtl="1">
              <a:spcBef>
                <a:spcPts val="1200"/>
              </a:spcBef>
              <a:buFont typeface="Arial" panose="020B0604020202020204" pitchFamily="34" charset="0"/>
              <a:buChar char="•"/>
            </a:pPr>
            <a:r>
              <a:rPr lang="ar-SY" sz="2000" dirty="0">
                <a:cs typeface="Calibri"/>
              </a:rPr>
              <a:t>يجب إغلاق باب الحمام وغطاء المرحاض دائماً</a:t>
            </a:r>
          </a:p>
          <a:p>
            <a:pPr marL="355600" marR="5080" indent="-342900" algn="just" rtl="1">
              <a:spcBef>
                <a:spcPts val="1200"/>
              </a:spcBef>
              <a:buFont typeface="Arial" panose="020B0604020202020204" pitchFamily="34" charset="0"/>
              <a:buChar char="•"/>
            </a:pPr>
            <a:r>
              <a:rPr lang="ar-SY" sz="2000" dirty="0">
                <a:cs typeface="Calibri"/>
              </a:rPr>
              <a:t>ينبغي عدم ترك الأطفال لوحدهم بجوار المسابح أو البحار أو المياه أو الوديان أو الأنهار بغض النظر عن أعمارهم.</a:t>
            </a:r>
          </a:p>
          <a:p>
            <a:pPr marL="355600" marR="5080" indent="-342900" algn="just" rtl="1">
              <a:spcBef>
                <a:spcPts val="1200"/>
              </a:spcBef>
              <a:buFont typeface="Arial" panose="020B0604020202020204" pitchFamily="34" charset="0"/>
              <a:buChar char="•"/>
            </a:pPr>
            <a:r>
              <a:rPr lang="ar-SY" sz="2000" dirty="0">
                <a:cs typeface="Calibri"/>
              </a:rPr>
              <a:t>إن كان هناك مسبح؛</a:t>
            </a:r>
          </a:p>
          <a:p>
            <a:pPr marL="723900" marR="5080" indent="-342900" algn="just" rtl="1">
              <a:spcBef>
                <a:spcPts val="1200"/>
              </a:spcBef>
              <a:buFont typeface="Arial" panose="020B0604020202020204" pitchFamily="34" charset="0"/>
              <a:buChar char="•"/>
            </a:pPr>
            <a:r>
              <a:rPr lang="ar-SY" sz="2000" dirty="0">
                <a:cs typeface="Calibri"/>
              </a:rPr>
              <a:t>يجب أن يكون هناك سياج حول المسبح بارتفاع لا يقل عن 120 سم بحيث لا يستطيع الطفل تسلقه؛ يجب أن يحتوي السياج أيضاً على باب يغلق ذاتياً ومزلاج قفل.</a:t>
            </a:r>
          </a:p>
          <a:p>
            <a:pPr marL="723900" marR="5080" indent="-342900" algn="just" rtl="1">
              <a:spcBef>
                <a:spcPts val="1200"/>
              </a:spcBef>
              <a:buFont typeface="Arial" panose="020B0604020202020204" pitchFamily="34" charset="0"/>
              <a:buChar char="•"/>
            </a:pPr>
            <a:r>
              <a:rPr lang="ar-SY" sz="2000" dirty="0">
                <a:cs typeface="Calibri"/>
              </a:rPr>
              <a:t>يجب أن تتوفر معدات الإنقاذ مثل الخطاف طويل الذراع وسترة النجاة وهاتف بالقرب من المسبح.</a:t>
            </a:r>
            <a:endParaRPr lang="ar-SY" sz="1600" dirty="0">
              <a:cs typeface="Calibri"/>
            </a:endParaRPr>
          </a:p>
        </p:txBody>
      </p:sp>
    </p:spTree>
    <p:extLst>
      <p:ext uri="{BB962C8B-B14F-4D97-AF65-F5344CB8AC3E}">
        <p14:creationId xmlns:p14="http://schemas.microsoft.com/office/powerpoint/2010/main" val="2250293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8758B3-C1B2-5840-8DA4-1FB6294855F0}"/>
              </a:ext>
            </a:extLst>
          </p:cNvPr>
          <p:cNvPicPr>
            <a:picLocks noChangeAspect="1"/>
          </p:cNvPicPr>
          <p:nvPr/>
        </p:nvPicPr>
        <p:blipFill>
          <a:blip r:embed="rId2"/>
          <a:stretch>
            <a:fillRect/>
          </a:stretch>
        </p:blipFill>
        <p:spPr>
          <a:xfrm>
            <a:off x="-19456" y="0"/>
            <a:ext cx="12192000" cy="6858000"/>
          </a:xfrm>
          <a:prstGeom prst="rect">
            <a:avLst/>
          </a:prstGeom>
        </p:spPr>
      </p:pic>
      <p:pic>
        <p:nvPicPr>
          <p:cNvPr id="4" name="Resim 3"/>
          <p:cNvPicPr>
            <a:picLocks noChangeAspect="1"/>
          </p:cNvPicPr>
          <p:nvPr/>
        </p:nvPicPr>
        <p:blipFill>
          <a:blip r:embed="rId3"/>
          <a:stretch>
            <a:fillRect/>
          </a:stretch>
        </p:blipFill>
        <p:spPr>
          <a:xfrm>
            <a:off x="3813176" y="1485900"/>
            <a:ext cx="3044824" cy="4283075"/>
          </a:xfrm>
          <a:prstGeom prst="rect">
            <a:avLst/>
          </a:prstGeom>
        </p:spPr>
      </p:pic>
      <p:sp>
        <p:nvSpPr>
          <p:cNvPr id="5" name="Slayt Numarası Yer Tutucusu 4"/>
          <p:cNvSpPr>
            <a:spLocks noGrp="1"/>
          </p:cNvSpPr>
          <p:nvPr>
            <p:ph type="sldNum" sz="quarter" idx="4294967295"/>
          </p:nvPr>
        </p:nvSpPr>
        <p:spPr>
          <a:xfrm>
            <a:off x="9448800" y="6356350"/>
            <a:ext cx="2743200" cy="365125"/>
          </a:xfrm>
        </p:spPr>
        <p:txBody>
          <a:bodyPr/>
          <a:lstStyle/>
          <a:p>
            <a:fld id="{7D6F4693-9243-487F-9922-E3D7C687370D}" type="slidenum">
              <a:rPr lang="tr-TR" smtClean="0"/>
              <a:t>28</a:t>
            </a:fld>
            <a:endParaRPr lang="tr-TR" dirty="0"/>
          </a:p>
        </p:txBody>
      </p:sp>
      <p:sp>
        <p:nvSpPr>
          <p:cNvPr id="9" name="Dikdörtgen: Köşeleri Yuvarlatılmış 8">
            <a:extLst>
              <a:ext uri="{FF2B5EF4-FFF2-40B4-BE49-F238E27FC236}">
                <a16:creationId xmlns:a16="http://schemas.microsoft.com/office/drawing/2014/main" id="{B4BFBB15-C5B8-47A8-BD15-607398EC8ED5}"/>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10" name="Resim 9">
            <a:extLst>
              <a:ext uri="{FF2B5EF4-FFF2-40B4-BE49-F238E27FC236}">
                <a16:creationId xmlns:a16="http://schemas.microsoft.com/office/drawing/2014/main" id="{12FAC8FB-4488-4942-B848-A9D0E12FCECE}"/>
              </a:ext>
            </a:extLst>
          </p:cNvPr>
          <p:cNvPicPr>
            <a:picLocks noChangeAspect="1"/>
          </p:cNvPicPr>
          <p:nvPr/>
        </p:nvPicPr>
        <p:blipFill>
          <a:blip r:embed="rId4"/>
          <a:stretch>
            <a:fillRect/>
          </a:stretch>
        </p:blipFill>
        <p:spPr>
          <a:xfrm>
            <a:off x="1713021" y="5825831"/>
            <a:ext cx="1067586" cy="181393"/>
          </a:xfrm>
          <a:prstGeom prst="rect">
            <a:avLst/>
          </a:prstGeom>
        </p:spPr>
      </p:pic>
      <p:sp>
        <p:nvSpPr>
          <p:cNvPr id="11" name="Dikdörtgen: Köşeleri Yuvarlatılmış 10">
            <a:extLst>
              <a:ext uri="{FF2B5EF4-FFF2-40B4-BE49-F238E27FC236}">
                <a16:creationId xmlns:a16="http://schemas.microsoft.com/office/drawing/2014/main" id="{855383E5-9FFA-43B6-893F-A4843F0ABA06}"/>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2" name="Başlık 1">
            <a:extLst>
              <a:ext uri="{FF2B5EF4-FFF2-40B4-BE49-F238E27FC236}">
                <a16:creationId xmlns:a16="http://schemas.microsoft.com/office/drawing/2014/main" id="{6A969852-9738-4648-9C66-EDC0D6C5C03C}"/>
              </a:ext>
            </a:extLst>
          </p:cNvPr>
          <p:cNvSpPr txBox="1">
            <a:spLocks/>
          </p:cNvSpPr>
          <p:nvPr/>
        </p:nvSpPr>
        <p:spPr>
          <a:xfrm>
            <a:off x="106578" y="2553930"/>
            <a:ext cx="3486006" cy="116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altLang="en-US" b="1" kern="0" dirty="0">
                <a:solidFill>
                  <a:schemeClr val="bg1"/>
                </a:solidFill>
                <a:latin typeface="Calibri"/>
                <a:cs typeface="Calibri"/>
              </a:rPr>
              <a:t>الغرق في الماء</a:t>
            </a:r>
            <a:endParaRPr lang="tr-TR" altLang="en-US" b="1" dirty="0">
              <a:solidFill>
                <a:schemeClr val="bg1"/>
              </a:solidFill>
              <a:latin typeface="+mn-lt"/>
            </a:endParaRPr>
          </a:p>
        </p:txBody>
      </p:sp>
      <p:sp>
        <p:nvSpPr>
          <p:cNvPr id="13" name="object 4">
            <a:extLst>
              <a:ext uri="{FF2B5EF4-FFF2-40B4-BE49-F238E27FC236}">
                <a16:creationId xmlns:a16="http://schemas.microsoft.com/office/drawing/2014/main" id="{7509EA6B-2D70-4D77-A28E-A6AD03653B08}"/>
              </a:ext>
            </a:extLst>
          </p:cNvPr>
          <p:cNvSpPr txBox="1"/>
          <p:nvPr/>
        </p:nvSpPr>
        <p:spPr>
          <a:xfrm>
            <a:off x="7083847" y="1733825"/>
            <a:ext cx="4658975" cy="3863237"/>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400" dirty="0">
                <a:cs typeface="Calibri"/>
              </a:rPr>
              <a:t>احرصوا على حمل الطفل بحيث يكون رأسه في مستوى أخفض من قفصه الصدري.</a:t>
            </a:r>
          </a:p>
          <a:p>
            <a:pPr marL="355600" marR="5080" indent="-342900" algn="just" rtl="1">
              <a:spcBef>
                <a:spcPts val="1200"/>
              </a:spcBef>
              <a:buFont typeface="Arial" panose="020B0604020202020204" pitchFamily="34" charset="0"/>
              <a:buChar char="•"/>
            </a:pPr>
            <a:r>
              <a:rPr lang="ar-SY" sz="2400" dirty="0">
                <a:cs typeface="Calibri"/>
              </a:rPr>
              <a:t>اتصلوا بالـ 112</a:t>
            </a:r>
          </a:p>
          <a:p>
            <a:pPr marL="355600" marR="5080" indent="-342900" algn="just" rtl="1">
              <a:spcBef>
                <a:spcPts val="1200"/>
              </a:spcBef>
              <a:buFont typeface="Arial" panose="020B0604020202020204" pitchFamily="34" charset="0"/>
              <a:buChar char="•"/>
            </a:pPr>
            <a:r>
              <a:rPr lang="ar-SY" sz="2400" dirty="0">
                <a:cs typeface="Calibri"/>
              </a:rPr>
              <a:t>لا تقوموا بقلب الطفل رأساً على عقب لإزالة الماء الذي دخل إلى الرئتين أبداً.</a:t>
            </a:r>
          </a:p>
          <a:p>
            <a:pPr marL="355600" marR="5080" indent="-342900" algn="just" rtl="1">
              <a:spcBef>
                <a:spcPts val="1200"/>
              </a:spcBef>
              <a:buFont typeface="Arial" panose="020B0604020202020204" pitchFamily="34" charset="0"/>
              <a:buChar char="•"/>
            </a:pPr>
            <a:r>
              <a:rPr lang="ar-SY" sz="2400" dirty="0">
                <a:cs typeface="Calibri"/>
              </a:rPr>
              <a:t>لا تضربوا على ظهره</a:t>
            </a:r>
          </a:p>
          <a:p>
            <a:pPr marL="355600" marR="5080" indent="-342900" algn="just" rtl="1">
              <a:spcBef>
                <a:spcPts val="1200"/>
              </a:spcBef>
              <a:buFont typeface="Arial" panose="020B0604020202020204" pitchFamily="34" charset="0"/>
              <a:buChar char="•"/>
            </a:pPr>
            <a:r>
              <a:rPr lang="ar-SY" sz="2400" dirty="0">
                <a:cs typeface="Calibri"/>
              </a:rPr>
              <a:t>لا ترجوه،</a:t>
            </a:r>
          </a:p>
          <a:p>
            <a:pPr marL="355600" marR="5080" indent="-342900" algn="just" rtl="1">
              <a:spcBef>
                <a:spcPts val="1200"/>
              </a:spcBef>
              <a:buFont typeface="Arial" panose="020B0604020202020204" pitchFamily="34" charset="0"/>
              <a:buChar char="•"/>
            </a:pPr>
            <a:r>
              <a:rPr lang="ar-SY" sz="2400" dirty="0">
                <a:cs typeface="Calibri"/>
              </a:rPr>
              <a:t>لا تهزوه!</a:t>
            </a:r>
          </a:p>
        </p:txBody>
      </p:sp>
    </p:spTree>
    <p:extLst>
      <p:ext uri="{BB962C8B-B14F-4D97-AF65-F5344CB8AC3E}">
        <p14:creationId xmlns:p14="http://schemas.microsoft.com/office/powerpoint/2010/main" val="1623028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tgkdc.dergisi.org/images/figure_TGKDC_557_0.jpg"/>
          <p:cNvPicPr>
            <a:picLocks noGrp="1" noChangeAspect="1" noChangeArrowheads="1"/>
          </p:cNvPicPr>
          <p:nvPr>
            <p:ph sz="half" idx="2"/>
          </p:nvPr>
        </p:nvPicPr>
        <p:blipFill>
          <a:blip r:embed="rId2" cstate="print"/>
          <a:srcRect/>
          <a:stretch>
            <a:fillRect/>
          </a:stretch>
        </p:blipFill>
        <p:spPr>
          <a:xfrm>
            <a:off x="2868227" y="1742279"/>
            <a:ext cx="2503112" cy="3968750"/>
          </a:xfrm>
        </p:spPr>
      </p:pic>
      <p:sp>
        <p:nvSpPr>
          <p:cNvPr id="5" name="Slayt Numarası Yer Tutucusu 4"/>
          <p:cNvSpPr>
            <a:spLocks noGrp="1"/>
          </p:cNvSpPr>
          <p:nvPr>
            <p:ph type="sldNum" sz="quarter" idx="4294967295"/>
          </p:nvPr>
        </p:nvSpPr>
        <p:spPr>
          <a:xfrm>
            <a:off x="9448800" y="6337779"/>
            <a:ext cx="2503112" cy="365125"/>
          </a:xfrm>
        </p:spPr>
        <p:txBody>
          <a:bodyPr/>
          <a:lstStyle/>
          <a:p>
            <a:fld id="{7D6F4693-9243-487F-9922-E3D7C687370D}" type="slidenum">
              <a:rPr lang="tr-TR" smtClean="0"/>
              <a:t>29</a:t>
            </a:fld>
            <a:endParaRPr lang="tr-TR" dirty="0"/>
          </a:p>
        </p:txBody>
      </p:sp>
      <p:sp>
        <p:nvSpPr>
          <p:cNvPr id="6" name="5 Sağ Ok"/>
          <p:cNvSpPr/>
          <p:nvPr/>
        </p:nvSpPr>
        <p:spPr>
          <a:xfrm rot="20259244">
            <a:off x="1559941" y="3520913"/>
            <a:ext cx="2087925" cy="93977"/>
          </a:xfrm>
          <a:prstGeom prst="rightArrow">
            <a:avLst>
              <a:gd name="adj1" fmla="val 50000"/>
              <a:gd name="adj2" fmla="val 148974"/>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Köşeleri Yuvarlatılmış 6">
            <a:extLst>
              <a:ext uri="{FF2B5EF4-FFF2-40B4-BE49-F238E27FC236}">
                <a16:creationId xmlns:a16="http://schemas.microsoft.com/office/drawing/2014/main" id="{0B5737AE-B333-426A-9481-F25CDEB6DB3F}"/>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8" name="Resim 7">
            <a:extLst>
              <a:ext uri="{FF2B5EF4-FFF2-40B4-BE49-F238E27FC236}">
                <a16:creationId xmlns:a16="http://schemas.microsoft.com/office/drawing/2014/main" id="{63F68054-EA99-4541-9576-282ECA9F1597}"/>
              </a:ext>
            </a:extLst>
          </p:cNvPr>
          <p:cNvPicPr>
            <a:picLocks noChangeAspect="1"/>
          </p:cNvPicPr>
          <p:nvPr/>
        </p:nvPicPr>
        <p:blipFill>
          <a:blip r:embed="rId3"/>
          <a:stretch>
            <a:fillRect/>
          </a:stretch>
        </p:blipFill>
        <p:spPr>
          <a:xfrm>
            <a:off x="1713021" y="5825831"/>
            <a:ext cx="1067586" cy="181393"/>
          </a:xfrm>
          <a:prstGeom prst="rect">
            <a:avLst/>
          </a:prstGeom>
        </p:spPr>
      </p:pic>
      <p:sp>
        <p:nvSpPr>
          <p:cNvPr id="9" name="Dikdörtgen: Köşeleri Yuvarlatılmış 8">
            <a:extLst>
              <a:ext uri="{FF2B5EF4-FFF2-40B4-BE49-F238E27FC236}">
                <a16:creationId xmlns:a16="http://schemas.microsoft.com/office/drawing/2014/main" id="{6810B640-E871-4592-81EF-84309A0FA4A3}"/>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0" name="Başlık 1">
            <a:extLst>
              <a:ext uri="{FF2B5EF4-FFF2-40B4-BE49-F238E27FC236}">
                <a16:creationId xmlns:a16="http://schemas.microsoft.com/office/drawing/2014/main" id="{623C1173-5833-431B-9839-E861A56E1070}"/>
              </a:ext>
            </a:extLst>
          </p:cNvPr>
          <p:cNvSpPr txBox="1">
            <a:spLocks/>
          </p:cNvSpPr>
          <p:nvPr/>
        </p:nvSpPr>
        <p:spPr>
          <a:xfrm>
            <a:off x="1178668" y="1558280"/>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الاختناق بجسم أجنبي</a:t>
            </a:r>
            <a:endParaRPr lang="tr-TR" altLang="en-US" b="1" dirty="0">
              <a:solidFill>
                <a:schemeClr val="accent1">
                  <a:lumMod val="75000"/>
                </a:schemeClr>
              </a:solidFill>
              <a:latin typeface="+mn-lt"/>
            </a:endParaRPr>
          </a:p>
        </p:txBody>
      </p:sp>
      <p:sp>
        <p:nvSpPr>
          <p:cNvPr id="11" name="object 4">
            <a:extLst>
              <a:ext uri="{FF2B5EF4-FFF2-40B4-BE49-F238E27FC236}">
                <a16:creationId xmlns:a16="http://schemas.microsoft.com/office/drawing/2014/main" id="{B1F1392B-C05F-4788-B175-D37DDD370CB5}"/>
              </a:ext>
            </a:extLst>
          </p:cNvPr>
          <p:cNvSpPr txBox="1"/>
          <p:nvPr/>
        </p:nvSpPr>
        <p:spPr>
          <a:xfrm>
            <a:off x="5276894" y="2143481"/>
            <a:ext cx="5683065" cy="3309239"/>
          </a:xfrm>
          <a:prstGeom prst="rect">
            <a:avLst/>
          </a:prstGeom>
        </p:spPr>
        <p:txBody>
          <a:bodyPr vert="horz" wrap="square" lIns="0" tIns="137795" rIns="0" bIns="0" rtlCol="0">
            <a:spAutoFit/>
          </a:bodyPr>
          <a:lstStyle/>
          <a:p>
            <a:pPr marL="355600" marR="5080" indent="-342900" algn="r" rtl="1">
              <a:spcBef>
                <a:spcPts val="1200"/>
              </a:spcBef>
              <a:buFont typeface="Arial" panose="020B0604020202020204" pitchFamily="34" charset="0"/>
              <a:buChar char="•"/>
            </a:pPr>
            <a:r>
              <a:rPr lang="ar-SY" sz="2400" dirty="0">
                <a:cs typeface="Calibri"/>
              </a:rPr>
              <a:t>إن إحدى الطرق التي يستكشف بها الرضع والأطفال الصغار العالم هي وضع الأشياء في أفواههم.</a:t>
            </a:r>
          </a:p>
          <a:p>
            <a:pPr marL="355600" marR="5080" indent="-342900" algn="r" rtl="1">
              <a:spcBef>
                <a:spcPts val="1200"/>
              </a:spcBef>
              <a:buFont typeface="Arial" panose="020B0604020202020204" pitchFamily="34" charset="0"/>
              <a:buChar char="•"/>
            </a:pPr>
            <a:r>
              <a:rPr lang="ar-SY" sz="2400" dirty="0">
                <a:cs typeface="Calibri"/>
              </a:rPr>
              <a:t>إن كل الأشياء ذات الحجم المناسب خطيرة.</a:t>
            </a:r>
          </a:p>
          <a:p>
            <a:pPr marL="804863" marR="5080" indent="-342900" algn="r" rtl="1">
              <a:spcBef>
                <a:spcPts val="1200"/>
              </a:spcBef>
              <a:buFont typeface="Arial" panose="020B0604020202020204" pitchFamily="34" charset="0"/>
              <a:buChar char="•"/>
            </a:pPr>
            <a:r>
              <a:rPr lang="ar-SY" sz="2000" dirty="0">
                <a:cs typeface="Calibri"/>
              </a:rPr>
              <a:t>الأغذية</a:t>
            </a:r>
          </a:p>
          <a:p>
            <a:pPr marL="804863" marR="5080" indent="-342900" algn="r" rtl="1">
              <a:spcBef>
                <a:spcPts val="1200"/>
              </a:spcBef>
              <a:buFont typeface="Arial" panose="020B0604020202020204" pitchFamily="34" charset="0"/>
              <a:buChar char="•"/>
            </a:pPr>
            <a:r>
              <a:rPr lang="ar-SY" sz="2000" dirty="0">
                <a:cs typeface="Calibri"/>
              </a:rPr>
              <a:t>أدوات الزينة</a:t>
            </a:r>
          </a:p>
          <a:p>
            <a:pPr marL="804863" marR="5080" indent="-342900" algn="r" rtl="1">
              <a:spcBef>
                <a:spcPts val="1200"/>
              </a:spcBef>
              <a:buFont typeface="Arial" panose="020B0604020202020204" pitchFamily="34" charset="0"/>
              <a:buChar char="•"/>
            </a:pPr>
            <a:r>
              <a:rPr lang="ar-SY" sz="2000" dirty="0">
                <a:cs typeface="Calibri"/>
              </a:rPr>
              <a:t>الألعاب</a:t>
            </a:r>
          </a:p>
          <a:p>
            <a:pPr marL="355600" marR="5080" indent="-342900" algn="r" rtl="1">
              <a:spcBef>
                <a:spcPts val="1200"/>
              </a:spcBef>
              <a:buFont typeface="Arial" panose="020B0604020202020204" pitchFamily="34" charset="0"/>
              <a:buChar char="•"/>
            </a:pPr>
            <a:r>
              <a:rPr lang="ar-SY" sz="2400" dirty="0">
                <a:cs typeface="Calibri"/>
              </a:rPr>
              <a:t>يمكنها الدخول إلى الرغامى !!!</a:t>
            </a:r>
            <a:endParaRPr lang="ar-SY" sz="2000" dirty="0">
              <a:cs typeface="Calibri"/>
            </a:endParaRPr>
          </a:p>
        </p:txBody>
      </p:sp>
      <p:sp>
        <p:nvSpPr>
          <p:cNvPr id="16" name="Dikdörtgen: Köşeleri Yuvarlatılmış 15">
            <a:extLst>
              <a:ext uri="{FF2B5EF4-FFF2-40B4-BE49-F238E27FC236}">
                <a16:creationId xmlns:a16="http://schemas.microsoft.com/office/drawing/2014/main" id="{5DF5442B-1C05-4969-B33D-A0F7DE85EF94}"/>
              </a:ext>
            </a:extLst>
          </p:cNvPr>
          <p:cNvSpPr/>
          <p:nvPr/>
        </p:nvSpPr>
        <p:spPr>
          <a:xfrm>
            <a:off x="2716572" y="5163117"/>
            <a:ext cx="2711977" cy="2476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800" i="0" u="none" strike="noStrike" kern="0" cap="none" spc="0" normalizeH="0" baseline="0" noProof="0" dirty="0">
                <a:ln>
                  <a:noFill/>
                </a:ln>
                <a:solidFill>
                  <a:schemeClr val="tx1"/>
                </a:solidFill>
                <a:effectLst/>
                <a:uLnTx/>
                <a:uFillTx/>
                <a:latin typeface="Calibri"/>
                <a:ea typeface="+mj-ea"/>
                <a:cs typeface="Calibri"/>
              </a:rPr>
              <a:t>الصورة 1. صورة الصدر الخلفية الأمامية للمريض الذي عثر على قطع من دبوس أمان في</a:t>
            </a:r>
            <a:r>
              <a:rPr lang="ar-SY" sz="800" kern="0" dirty="0">
                <a:solidFill>
                  <a:schemeClr val="tx1"/>
                </a:solidFill>
                <a:latin typeface="Calibri"/>
                <a:ea typeface="+mj-ea"/>
                <a:cs typeface="Calibri"/>
              </a:rPr>
              <a:t> الرغامى و</a:t>
            </a:r>
            <a:r>
              <a:rPr kumimoji="0" lang="ar-SY" sz="800" i="0" u="none" strike="noStrike" kern="0" cap="none" spc="0" normalizeH="0" baseline="0" noProof="0" dirty="0">
                <a:ln>
                  <a:noFill/>
                </a:ln>
                <a:solidFill>
                  <a:schemeClr val="tx1"/>
                </a:solidFill>
                <a:effectLst/>
                <a:uLnTx/>
                <a:uFillTx/>
                <a:latin typeface="Calibri"/>
                <a:ea typeface="+mj-ea"/>
                <a:cs typeface="Calibri"/>
              </a:rPr>
              <a:t>القصبة الرئيسية اليمنى لديه.</a:t>
            </a:r>
            <a:endParaRPr kumimoji="0" lang="ar-SA" sz="800" i="0" u="none" strike="noStrike" kern="0" cap="none" spc="0" normalizeH="0" baseline="0" noProof="0" dirty="0">
              <a:ln>
                <a:noFill/>
              </a:ln>
              <a:solidFill>
                <a:schemeClr val="tx1"/>
              </a:solidFill>
              <a:effectLst/>
              <a:uLnTx/>
              <a:uFillTx/>
              <a:latin typeface="Calibri"/>
              <a:ea typeface="+mj-ea"/>
              <a:cs typeface="Calibri"/>
            </a:endParaRPr>
          </a:p>
        </p:txBody>
      </p:sp>
    </p:spTree>
    <p:extLst>
      <p:ext uri="{BB962C8B-B14F-4D97-AF65-F5344CB8AC3E}">
        <p14:creationId xmlns:p14="http://schemas.microsoft.com/office/powerpoint/2010/main" val="2466733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Köşeleri Yuvarlatılmış 5">
            <a:extLst>
              <a:ext uri="{FF2B5EF4-FFF2-40B4-BE49-F238E27FC236}">
                <a16:creationId xmlns:a16="http://schemas.microsoft.com/office/drawing/2014/main" id="{2CE85661-F1FC-40DE-9630-0347EE347888}"/>
              </a:ext>
            </a:extLst>
          </p:cNvPr>
          <p:cNvSpPr/>
          <p:nvPr/>
        </p:nvSpPr>
        <p:spPr>
          <a:xfrm>
            <a:off x="4839665" y="6255797"/>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7" name="Dikdörtgen: Köşeleri Yuvarlatılmış 6">
            <a:extLst>
              <a:ext uri="{FF2B5EF4-FFF2-40B4-BE49-F238E27FC236}">
                <a16:creationId xmlns:a16="http://schemas.microsoft.com/office/drawing/2014/main" id="{216FAF15-F4A2-4568-8FA1-2CC78A65D867}"/>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8" name="Resim 7">
            <a:extLst>
              <a:ext uri="{FF2B5EF4-FFF2-40B4-BE49-F238E27FC236}">
                <a16:creationId xmlns:a16="http://schemas.microsoft.com/office/drawing/2014/main" id="{28A2A7E0-4118-47CA-A566-182DB8E08E54}"/>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9" name="Dikdörtgen: Köşeleri Yuvarlatılmış 8">
            <a:extLst>
              <a:ext uri="{FF2B5EF4-FFF2-40B4-BE49-F238E27FC236}">
                <a16:creationId xmlns:a16="http://schemas.microsoft.com/office/drawing/2014/main" id="{A1E9CC49-832F-471E-87A6-537BA5F15D41}"/>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0" name="Rectangle 8">
            <a:extLst>
              <a:ext uri="{FF2B5EF4-FFF2-40B4-BE49-F238E27FC236}">
                <a16:creationId xmlns:a16="http://schemas.microsoft.com/office/drawing/2014/main" id="{88666B80-40C8-40E2-84CB-60B83C6B0D62}"/>
              </a:ext>
            </a:extLst>
          </p:cNvPr>
          <p:cNvSpPr/>
          <p:nvPr/>
        </p:nvSpPr>
        <p:spPr>
          <a:xfrm>
            <a:off x="3463636" y="1880418"/>
            <a:ext cx="7496322" cy="584775"/>
          </a:xfrm>
          <a:prstGeom prst="rect">
            <a:avLst/>
          </a:prstGeom>
        </p:spPr>
        <p:txBody>
          <a:bodyPr wrap="square">
            <a:spAutoFit/>
          </a:bodyPr>
          <a:lstStyle/>
          <a:p>
            <a:pPr algn="r" rtl="1"/>
            <a:r>
              <a:rPr lang="ar-SY" sz="3200" b="1" kern="0" dirty="0">
                <a:solidFill>
                  <a:schemeClr val="accent1">
                    <a:lumMod val="75000"/>
                  </a:schemeClr>
                </a:solidFill>
                <a:latin typeface="Calibri"/>
                <a:ea typeface="+mj-ea"/>
                <a:cs typeface="Calibri"/>
              </a:rPr>
              <a:t>ما هي الإصابة؟</a:t>
            </a:r>
            <a:endParaRPr kumimoji="0" lang="ar-SA" sz="3200" b="1" i="0" u="none" strike="noStrike" kern="0" cap="none" spc="0" normalizeH="0" baseline="0" noProof="0" dirty="0">
              <a:ln>
                <a:noFill/>
              </a:ln>
              <a:solidFill>
                <a:schemeClr val="accent1">
                  <a:lumMod val="75000"/>
                </a:schemeClr>
              </a:solidFill>
              <a:effectLst/>
              <a:uLnTx/>
              <a:uFillTx/>
              <a:latin typeface="Calibri"/>
              <a:ea typeface="+mj-ea"/>
              <a:cs typeface="Calibri"/>
            </a:endParaRPr>
          </a:p>
        </p:txBody>
      </p:sp>
      <p:sp>
        <p:nvSpPr>
          <p:cNvPr id="11" name="object 4">
            <a:extLst>
              <a:ext uri="{FF2B5EF4-FFF2-40B4-BE49-F238E27FC236}">
                <a16:creationId xmlns:a16="http://schemas.microsoft.com/office/drawing/2014/main" id="{1F4C35F1-E5AB-405F-AAAF-4413EC3CA7E1}"/>
              </a:ext>
            </a:extLst>
          </p:cNvPr>
          <p:cNvSpPr txBox="1"/>
          <p:nvPr/>
        </p:nvSpPr>
        <p:spPr>
          <a:xfrm>
            <a:off x="1713021" y="2569460"/>
            <a:ext cx="9246937" cy="2324354"/>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800" dirty="0">
                <a:cs typeface="Calibri"/>
              </a:rPr>
              <a:t>هي الحالة التي تنجم عن تعرض جسم الانسان</a:t>
            </a:r>
          </a:p>
          <a:p>
            <a:pPr marL="355600" marR="5080" indent="-342900" algn="just" rtl="1">
              <a:spcBef>
                <a:spcPts val="1200"/>
              </a:spcBef>
              <a:buFont typeface="Arial" panose="020B0604020202020204" pitchFamily="34" charset="0"/>
              <a:buChar char="•"/>
            </a:pPr>
            <a:r>
              <a:rPr lang="ar-SY" sz="2800" dirty="0">
                <a:cs typeface="Calibri"/>
              </a:rPr>
              <a:t>بشكل "متعمد" أو "غير متعمد"</a:t>
            </a:r>
          </a:p>
          <a:p>
            <a:pPr marL="355600" marR="5080" indent="-342900" algn="just" rtl="1">
              <a:spcBef>
                <a:spcPts val="1200"/>
              </a:spcBef>
              <a:buFont typeface="Arial" panose="020B0604020202020204" pitchFamily="34" charset="0"/>
              <a:buChar char="•"/>
            </a:pPr>
            <a:r>
              <a:rPr lang="ar-SY" sz="2800" dirty="0">
                <a:cs typeface="Calibri"/>
              </a:rPr>
              <a:t>أو التأثر بالطاقة الحرارية أو الميكانيكية أو الكهربائية أو الكيميائية أو</a:t>
            </a:r>
          </a:p>
          <a:p>
            <a:pPr marL="355600" marR="5080" indent="-342900" algn="just" rtl="1">
              <a:spcBef>
                <a:spcPts val="1200"/>
              </a:spcBef>
              <a:buFont typeface="Arial" panose="020B0604020202020204" pitchFamily="34" charset="0"/>
              <a:buChar char="•"/>
            </a:pPr>
            <a:r>
              <a:rPr lang="ar-SY" sz="2800" dirty="0">
                <a:cs typeface="Calibri"/>
              </a:rPr>
              <a:t>إزالة العناصر الحيوية كالأكسجين والحرارة.</a:t>
            </a:r>
          </a:p>
        </p:txBody>
      </p:sp>
    </p:spTree>
    <p:extLst>
      <p:ext uri="{BB962C8B-B14F-4D97-AF65-F5344CB8AC3E}">
        <p14:creationId xmlns:p14="http://schemas.microsoft.com/office/powerpoint/2010/main" val="998392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a:spLocks noGrp="1"/>
          </p:cNvSpPr>
          <p:nvPr>
            <p:ph type="sldNum" sz="quarter" idx="4294967295"/>
          </p:nvPr>
        </p:nvSpPr>
        <p:spPr>
          <a:xfrm>
            <a:off x="9448800" y="6356350"/>
            <a:ext cx="2743200" cy="365125"/>
          </a:xfrm>
        </p:spPr>
        <p:txBody>
          <a:bodyPr/>
          <a:lstStyle/>
          <a:p>
            <a:fld id="{7D6F4693-9243-487F-9922-E3D7C687370D}" type="slidenum">
              <a:rPr lang="tr-TR" smtClean="0"/>
              <a:t>30</a:t>
            </a:fld>
            <a:endParaRPr lang="tr-TR"/>
          </a:p>
        </p:txBody>
      </p:sp>
      <p:sp>
        <p:nvSpPr>
          <p:cNvPr id="5" name="Dikdörtgen: Köşeleri Yuvarlatılmış 4">
            <a:extLst>
              <a:ext uri="{FF2B5EF4-FFF2-40B4-BE49-F238E27FC236}">
                <a16:creationId xmlns:a16="http://schemas.microsoft.com/office/drawing/2014/main" id="{8E04AD95-EC74-47A4-93AA-E673B5B562EB}"/>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6" name="Resim 5">
            <a:extLst>
              <a:ext uri="{FF2B5EF4-FFF2-40B4-BE49-F238E27FC236}">
                <a16:creationId xmlns:a16="http://schemas.microsoft.com/office/drawing/2014/main" id="{A065E923-096A-4E7F-8B4C-7EEFC9790B1F}"/>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8" name="Dikdörtgen: Köşeleri Yuvarlatılmış 7">
            <a:extLst>
              <a:ext uri="{FF2B5EF4-FFF2-40B4-BE49-F238E27FC236}">
                <a16:creationId xmlns:a16="http://schemas.microsoft.com/office/drawing/2014/main" id="{C043E3C8-32E3-4D1F-83EC-49078ABC5EE6}"/>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9" name="Başlık 1">
            <a:extLst>
              <a:ext uri="{FF2B5EF4-FFF2-40B4-BE49-F238E27FC236}">
                <a16:creationId xmlns:a16="http://schemas.microsoft.com/office/drawing/2014/main" id="{338E8C5B-3574-4124-9845-D84B1A5A1D55}"/>
              </a:ext>
            </a:extLst>
          </p:cNvPr>
          <p:cNvSpPr txBox="1">
            <a:spLocks/>
          </p:cNvSpPr>
          <p:nvPr/>
        </p:nvSpPr>
        <p:spPr>
          <a:xfrm>
            <a:off x="1178668" y="1435451"/>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الوقاية من حالات الاختناق - </a:t>
            </a:r>
            <a:r>
              <a:rPr lang="tr-TR" b="1" kern="0" dirty="0">
                <a:solidFill>
                  <a:schemeClr val="accent1">
                    <a:lumMod val="75000"/>
                  </a:schemeClr>
                </a:solidFill>
                <a:latin typeface="Calibri"/>
                <a:cs typeface="Calibri"/>
              </a:rPr>
              <a:t>I</a:t>
            </a:r>
            <a:endParaRPr lang="tr-TR" altLang="en-US" b="1" dirty="0">
              <a:solidFill>
                <a:schemeClr val="accent1">
                  <a:lumMod val="75000"/>
                </a:schemeClr>
              </a:solidFill>
              <a:latin typeface="+mn-lt"/>
            </a:endParaRPr>
          </a:p>
        </p:txBody>
      </p:sp>
      <p:sp>
        <p:nvSpPr>
          <p:cNvPr id="10" name="object 4">
            <a:extLst>
              <a:ext uri="{FF2B5EF4-FFF2-40B4-BE49-F238E27FC236}">
                <a16:creationId xmlns:a16="http://schemas.microsoft.com/office/drawing/2014/main" id="{B9DA8510-FAAE-4DFA-BDF7-0AC05753963C}"/>
              </a:ext>
            </a:extLst>
          </p:cNvPr>
          <p:cNvSpPr txBox="1"/>
          <p:nvPr/>
        </p:nvSpPr>
        <p:spPr>
          <a:xfrm>
            <a:off x="1713021" y="2047948"/>
            <a:ext cx="9246938" cy="3370795"/>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000" dirty="0">
                <a:cs typeface="Calibri"/>
              </a:rPr>
              <a:t>لا تعطوا الأغذية التي قد تسد المجرى التنفسي للأطفال الذين تقل أعمارهم عن 4 سنوات.</a:t>
            </a:r>
          </a:p>
          <a:p>
            <a:pPr marL="355600" marR="5080" indent="-342900" algn="just" rtl="1">
              <a:spcBef>
                <a:spcPts val="1200"/>
              </a:spcBef>
              <a:buFont typeface="Arial" panose="020B0604020202020204" pitchFamily="34" charset="0"/>
              <a:buChar char="•"/>
            </a:pPr>
            <a:r>
              <a:rPr lang="ar-SY" sz="2000" dirty="0">
                <a:cs typeface="Calibri"/>
              </a:rPr>
              <a:t>لا تعطوا الأطفال ثماراً صلبة يصعب مضغها ببضعة أسنان (تفاح، كمثرى، إلخ) عندما يبدأون بتناول الأغذية الصلبة.</a:t>
            </a:r>
          </a:p>
          <a:p>
            <a:pPr marL="355600" marR="5080" indent="-342900" algn="just" rtl="1">
              <a:spcBef>
                <a:spcPts val="1200"/>
              </a:spcBef>
              <a:buFont typeface="Arial" panose="020B0604020202020204" pitchFamily="34" charset="0"/>
              <a:buChar char="•"/>
            </a:pPr>
            <a:r>
              <a:rPr lang="ar-SY" sz="2000" dirty="0">
                <a:cs typeface="Calibri"/>
              </a:rPr>
              <a:t>تأكدوا من عدم قدرة الأطفال على الوصول إلى المكسرات وأطباق الحلوى الأخرى في المنزل.</a:t>
            </a:r>
          </a:p>
          <a:p>
            <a:pPr marL="355600" marR="5080" indent="-342900" algn="just" rtl="1">
              <a:spcBef>
                <a:spcPts val="1200"/>
              </a:spcBef>
              <a:buFont typeface="Arial" panose="020B0604020202020204" pitchFamily="34" charset="0"/>
              <a:buChar char="•"/>
            </a:pPr>
            <a:r>
              <a:rPr lang="ar-SY" sz="2000" dirty="0">
                <a:cs typeface="Calibri"/>
              </a:rPr>
              <a:t>حاولوا ألا تحتوي ملابسه على شرائط وخيوط وأربطة وأزرار ومشابك وما إلى ذلك قدر الإمكان.</a:t>
            </a:r>
          </a:p>
          <a:p>
            <a:pPr marL="355600" marR="5080" indent="-342900" algn="just" rtl="1">
              <a:spcBef>
                <a:spcPts val="1200"/>
              </a:spcBef>
              <a:buFont typeface="Arial" panose="020B0604020202020204" pitchFamily="34" charset="0"/>
              <a:buChar char="•"/>
            </a:pPr>
            <a:r>
              <a:rPr lang="ar-SY" sz="2000" dirty="0">
                <a:cs typeface="Calibri"/>
              </a:rPr>
              <a:t>لا تتركوا الأشياء التي لها قطع صغيرة كالمسبحة والقلادة والمشبك والدبوس والمثبتات والبقوليات كالحمص والفاصولياء والبازلاء في الوسط</a:t>
            </a:r>
          </a:p>
          <a:p>
            <a:pPr marL="355600" marR="5080" indent="-342900" algn="just" rtl="1">
              <a:spcBef>
                <a:spcPts val="1200"/>
              </a:spcBef>
              <a:buFont typeface="Arial" panose="020B0604020202020204" pitchFamily="34" charset="0"/>
              <a:buChar char="•"/>
            </a:pPr>
            <a:r>
              <a:rPr lang="ar-SY" sz="2000" dirty="0">
                <a:cs typeface="Calibri"/>
              </a:rPr>
              <a:t>احتفظوا بالأكياس البلاستيكية والبالونات بعيدةً عن متناول أيدي الأطفال</a:t>
            </a:r>
            <a:endParaRPr lang="ar-SY" sz="1600" dirty="0">
              <a:cs typeface="Calibri"/>
            </a:endParaRPr>
          </a:p>
        </p:txBody>
      </p:sp>
    </p:spTree>
    <p:extLst>
      <p:ext uri="{BB962C8B-B14F-4D97-AF65-F5344CB8AC3E}">
        <p14:creationId xmlns:p14="http://schemas.microsoft.com/office/powerpoint/2010/main" val="526914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a:spLocks noGrp="1"/>
          </p:cNvSpPr>
          <p:nvPr>
            <p:ph type="sldNum" sz="quarter" idx="4294967295"/>
          </p:nvPr>
        </p:nvSpPr>
        <p:spPr>
          <a:xfrm>
            <a:off x="9448800" y="6356350"/>
            <a:ext cx="2743200" cy="365125"/>
          </a:xfrm>
        </p:spPr>
        <p:txBody>
          <a:bodyPr/>
          <a:lstStyle/>
          <a:p>
            <a:fld id="{7D6F4693-9243-487F-9922-E3D7C687370D}" type="slidenum">
              <a:rPr lang="tr-TR" smtClean="0"/>
              <a:t>31</a:t>
            </a:fld>
            <a:endParaRPr lang="tr-TR"/>
          </a:p>
        </p:txBody>
      </p:sp>
      <p:sp>
        <p:nvSpPr>
          <p:cNvPr id="5" name="Dikdörtgen: Köşeleri Yuvarlatılmış 4">
            <a:extLst>
              <a:ext uri="{FF2B5EF4-FFF2-40B4-BE49-F238E27FC236}">
                <a16:creationId xmlns:a16="http://schemas.microsoft.com/office/drawing/2014/main" id="{DCC11FC9-9089-4E4F-9472-1377A766CE89}"/>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6" name="Resim 5">
            <a:extLst>
              <a:ext uri="{FF2B5EF4-FFF2-40B4-BE49-F238E27FC236}">
                <a16:creationId xmlns:a16="http://schemas.microsoft.com/office/drawing/2014/main" id="{C15D8625-3FB3-4535-9394-0B7EFEBD668D}"/>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9" name="Dikdörtgen: Köşeleri Yuvarlatılmış 8">
            <a:extLst>
              <a:ext uri="{FF2B5EF4-FFF2-40B4-BE49-F238E27FC236}">
                <a16:creationId xmlns:a16="http://schemas.microsoft.com/office/drawing/2014/main" id="{5B991E52-24DA-4ADB-9D02-79DA42C1E668}"/>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0" name="Başlık 1">
            <a:extLst>
              <a:ext uri="{FF2B5EF4-FFF2-40B4-BE49-F238E27FC236}">
                <a16:creationId xmlns:a16="http://schemas.microsoft.com/office/drawing/2014/main" id="{04DD6285-1605-4C3A-B98F-F091CF1A2E42}"/>
              </a:ext>
            </a:extLst>
          </p:cNvPr>
          <p:cNvSpPr txBox="1">
            <a:spLocks/>
          </p:cNvSpPr>
          <p:nvPr/>
        </p:nvSpPr>
        <p:spPr>
          <a:xfrm>
            <a:off x="1178668" y="1435451"/>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الوقاية من حالات الاختناق - </a:t>
            </a:r>
            <a:r>
              <a:rPr lang="tr-TR" b="1" kern="0" dirty="0">
                <a:solidFill>
                  <a:schemeClr val="accent1">
                    <a:lumMod val="75000"/>
                  </a:schemeClr>
                </a:solidFill>
                <a:latin typeface="Calibri"/>
                <a:cs typeface="Calibri"/>
              </a:rPr>
              <a:t>II</a:t>
            </a:r>
            <a:endParaRPr lang="tr-TR" altLang="en-US" b="1" dirty="0">
              <a:solidFill>
                <a:schemeClr val="accent1">
                  <a:lumMod val="75000"/>
                </a:schemeClr>
              </a:solidFill>
              <a:latin typeface="+mn-lt"/>
            </a:endParaRPr>
          </a:p>
        </p:txBody>
      </p:sp>
      <p:sp>
        <p:nvSpPr>
          <p:cNvPr id="11" name="object 4">
            <a:extLst>
              <a:ext uri="{FF2B5EF4-FFF2-40B4-BE49-F238E27FC236}">
                <a16:creationId xmlns:a16="http://schemas.microsoft.com/office/drawing/2014/main" id="{29BED082-67FC-4C68-865D-DBE3E1B0A3D5}"/>
              </a:ext>
            </a:extLst>
          </p:cNvPr>
          <p:cNvSpPr txBox="1"/>
          <p:nvPr/>
        </p:nvSpPr>
        <p:spPr>
          <a:xfrm>
            <a:off x="1713021" y="2047948"/>
            <a:ext cx="9246938" cy="3186129"/>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400" dirty="0">
                <a:cs typeface="Calibri"/>
              </a:rPr>
              <a:t>لا تستخدموا المسحوق لعلاج طفح منطقة الحفاض لدى الأطفال ولا تحتفظوا به في غرفة الرضيع / الطفل فقد يتسبب دخول المسحوق إلى الجهاز التنفسي بوفاة الطفل.</a:t>
            </a:r>
          </a:p>
          <a:p>
            <a:pPr marL="355600" marR="5080" indent="-342900" algn="just" rtl="1">
              <a:spcBef>
                <a:spcPts val="1200"/>
              </a:spcBef>
              <a:buFont typeface="Arial" panose="020B0604020202020204" pitchFamily="34" charset="0"/>
              <a:buChar char="•"/>
            </a:pPr>
            <a:r>
              <a:rPr lang="ar-SY" sz="2400" dirty="0">
                <a:cs typeface="Calibri"/>
              </a:rPr>
              <a:t>اتبعوا توصيات السن الخاصة بالشركة المصنعة عند شراء الألعاب؛ قد تحتوي بعض الألعاب على أجزاء صغيرة قد تسبب الاختناق؛ لا تكتفوا بقراءة العلب فحسب بل قوموا أنتم أيضاً بتفحص اللعبة من كل بد.</a:t>
            </a:r>
          </a:p>
          <a:p>
            <a:pPr marL="355600" marR="5080" indent="-342900" algn="just" rtl="1">
              <a:spcBef>
                <a:spcPts val="1200"/>
              </a:spcBef>
              <a:buFont typeface="Arial" panose="020B0604020202020204" pitchFamily="34" charset="0"/>
              <a:buChar char="•"/>
            </a:pPr>
            <a:r>
              <a:rPr lang="ar-SY" sz="2400" dirty="0">
                <a:cs typeface="Calibri"/>
              </a:rPr>
              <a:t>انتبهوا لوجود أجزاء مفقودة من لعبة طفلكم (عيون، مفصلات، بطاريات، إلخ)</a:t>
            </a:r>
          </a:p>
          <a:p>
            <a:pPr marL="355600" marR="5080" indent="-342900" algn="just" rtl="1">
              <a:spcBef>
                <a:spcPts val="1200"/>
              </a:spcBef>
              <a:buFont typeface="Arial" panose="020B0604020202020204" pitchFamily="34" charset="0"/>
              <a:buChar char="•"/>
            </a:pPr>
            <a:r>
              <a:rPr lang="ar-SY" sz="2400" dirty="0">
                <a:cs typeface="Calibri"/>
              </a:rPr>
              <a:t>علموا طفلكم الأكبر بأن يمكن لألعابه أن تشكل خطراً على أخيه</a:t>
            </a:r>
            <a:endParaRPr lang="ar-SY" dirty="0">
              <a:cs typeface="Calibri"/>
            </a:endParaRPr>
          </a:p>
        </p:txBody>
      </p:sp>
    </p:spTree>
    <p:extLst>
      <p:ext uri="{BB962C8B-B14F-4D97-AF65-F5344CB8AC3E}">
        <p14:creationId xmlns:p14="http://schemas.microsoft.com/office/powerpoint/2010/main" val="2920199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4294967295"/>
          </p:nvPr>
        </p:nvSpPr>
        <p:spPr>
          <a:xfrm>
            <a:off x="9448800" y="6356350"/>
            <a:ext cx="2743200" cy="365125"/>
          </a:xfrm>
        </p:spPr>
        <p:txBody>
          <a:bodyPr/>
          <a:lstStyle/>
          <a:p>
            <a:fld id="{7D6F4693-9243-487F-9922-E3D7C687370D}" type="slidenum">
              <a:rPr lang="tr-TR" smtClean="0"/>
              <a:t>32</a:t>
            </a:fld>
            <a:endParaRPr lang="tr-TR"/>
          </a:p>
        </p:txBody>
      </p:sp>
      <p:sp>
        <p:nvSpPr>
          <p:cNvPr id="6" name="Dikdörtgen: Köşeleri Yuvarlatılmış 5">
            <a:extLst>
              <a:ext uri="{FF2B5EF4-FFF2-40B4-BE49-F238E27FC236}">
                <a16:creationId xmlns:a16="http://schemas.microsoft.com/office/drawing/2014/main" id="{F6809307-28D0-4009-ADB3-3E77EAF86918}"/>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7" name="Resim 6">
            <a:extLst>
              <a:ext uri="{FF2B5EF4-FFF2-40B4-BE49-F238E27FC236}">
                <a16:creationId xmlns:a16="http://schemas.microsoft.com/office/drawing/2014/main" id="{BC3FE922-7F83-4A7B-AEC8-57D4FAF1A114}"/>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9" name="Dikdörtgen: Köşeleri Yuvarlatılmış 8">
            <a:extLst>
              <a:ext uri="{FF2B5EF4-FFF2-40B4-BE49-F238E27FC236}">
                <a16:creationId xmlns:a16="http://schemas.microsoft.com/office/drawing/2014/main" id="{FCAE0594-1163-4D0C-B744-4F922BF51C68}"/>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0" name="Başlık 1">
            <a:extLst>
              <a:ext uri="{FF2B5EF4-FFF2-40B4-BE49-F238E27FC236}">
                <a16:creationId xmlns:a16="http://schemas.microsoft.com/office/drawing/2014/main" id="{36EC165C-EB08-49F4-8D75-A1372B82E4B0}"/>
              </a:ext>
            </a:extLst>
          </p:cNvPr>
          <p:cNvSpPr txBox="1">
            <a:spLocks/>
          </p:cNvSpPr>
          <p:nvPr/>
        </p:nvSpPr>
        <p:spPr>
          <a:xfrm>
            <a:off x="1178668" y="1435451"/>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الوقاية من حالات الاختناق - </a:t>
            </a:r>
            <a:r>
              <a:rPr lang="tr-TR" b="1" kern="0" dirty="0">
                <a:solidFill>
                  <a:schemeClr val="accent1">
                    <a:lumMod val="75000"/>
                  </a:schemeClr>
                </a:solidFill>
                <a:latin typeface="Calibri"/>
                <a:cs typeface="Calibri"/>
              </a:rPr>
              <a:t>III</a:t>
            </a:r>
            <a:endParaRPr lang="tr-TR" altLang="en-US" b="1" dirty="0">
              <a:solidFill>
                <a:schemeClr val="accent1">
                  <a:lumMod val="75000"/>
                </a:schemeClr>
              </a:solidFill>
              <a:latin typeface="+mn-lt"/>
            </a:endParaRPr>
          </a:p>
        </p:txBody>
      </p:sp>
      <p:sp>
        <p:nvSpPr>
          <p:cNvPr id="11" name="object 4">
            <a:extLst>
              <a:ext uri="{FF2B5EF4-FFF2-40B4-BE49-F238E27FC236}">
                <a16:creationId xmlns:a16="http://schemas.microsoft.com/office/drawing/2014/main" id="{43020766-118D-4CC8-B3A4-6029CF631070}"/>
              </a:ext>
            </a:extLst>
          </p:cNvPr>
          <p:cNvSpPr txBox="1"/>
          <p:nvPr/>
        </p:nvSpPr>
        <p:spPr>
          <a:xfrm>
            <a:off x="1713021" y="2047948"/>
            <a:ext cx="9246938" cy="3524683"/>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000" dirty="0">
                <a:cs typeface="Calibri"/>
              </a:rPr>
              <a:t>ركزوا الفراش الذي بداخل السرير بشكل جيد على السرير بحيث لا تبقى فراغات على الجانبين؛ وإلا فقد يعلق الأطفال بين حافة السرير والفراش</a:t>
            </a:r>
          </a:p>
          <a:p>
            <a:pPr marL="355600" marR="5080" indent="-342900" algn="just" rtl="1">
              <a:spcBef>
                <a:spcPts val="1200"/>
              </a:spcBef>
              <a:buFont typeface="Arial" panose="020B0604020202020204" pitchFamily="34" charset="0"/>
              <a:buChar char="•"/>
            </a:pPr>
            <a:r>
              <a:rPr lang="ar-SY" sz="2000" dirty="0">
                <a:cs typeface="Calibri"/>
              </a:rPr>
              <a:t>فلتكن الشراشف والمفارش مشدودة على الدوام</a:t>
            </a:r>
          </a:p>
          <a:p>
            <a:pPr marL="355600" marR="5080" indent="-342900" algn="just" rtl="1">
              <a:spcBef>
                <a:spcPts val="1200"/>
              </a:spcBef>
              <a:buFont typeface="Arial" panose="020B0604020202020204" pitchFamily="34" charset="0"/>
              <a:buChar char="•"/>
            </a:pPr>
            <a:r>
              <a:rPr lang="ar-SY" sz="2000" dirty="0">
                <a:cs typeface="Calibri"/>
              </a:rPr>
              <a:t>لا تحتفظوا بالأشياء مثل ألعاب الأطفال والوسائد ودمى الحيوانات المحشوة على سرير الأطفال.</a:t>
            </a:r>
          </a:p>
          <a:p>
            <a:pPr marL="355600" marR="5080" indent="-342900" algn="just" rtl="1">
              <a:spcBef>
                <a:spcPts val="1200"/>
              </a:spcBef>
              <a:buFont typeface="Arial" panose="020B0604020202020204" pitchFamily="34" charset="0"/>
              <a:buChar char="•"/>
            </a:pPr>
            <a:r>
              <a:rPr lang="ar-SY" sz="2000" dirty="0">
                <a:cs typeface="Calibri"/>
              </a:rPr>
              <a:t>فليكن سرير طفلكم قاسياً واجعلوا طفلكم ينام على ظهره (يمكن له قلب وجهه للأسفل في الوضعية الجانبية)</a:t>
            </a:r>
          </a:p>
          <a:p>
            <a:pPr marL="355600" marR="5080" indent="-342900" algn="just" rtl="1">
              <a:spcBef>
                <a:spcPts val="1200"/>
              </a:spcBef>
              <a:buFont typeface="Arial" panose="020B0604020202020204" pitchFamily="34" charset="0"/>
              <a:buChar char="•"/>
            </a:pPr>
            <a:r>
              <a:rPr lang="ar-SY" sz="2000" dirty="0">
                <a:cs typeface="Calibri"/>
              </a:rPr>
              <a:t>قوموا بإزالة الألعاب المعلقة وزخارف سرير الأطفال وما شابه ذلك عندما يبدأ طفلكم بالزحف أو الوقوف</a:t>
            </a:r>
          </a:p>
          <a:p>
            <a:pPr marL="355600" marR="5080" indent="-342900" algn="just" rtl="1">
              <a:spcBef>
                <a:spcPts val="1200"/>
              </a:spcBef>
              <a:buFont typeface="Arial" panose="020B0604020202020204" pitchFamily="34" charset="0"/>
              <a:buChar char="•"/>
            </a:pPr>
            <a:r>
              <a:rPr lang="ar-SY" sz="2000" dirty="0">
                <a:cs typeface="Calibri"/>
              </a:rPr>
              <a:t>ارفعوا حبال الستائر بعيداً عن متناول أيدي الأطفال</a:t>
            </a:r>
          </a:p>
          <a:p>
            <a:pPr marL="355600" marR="5080" indent="-342900" algn="just" rtl="1">
              <a:spcBef>
                <a:spcPts val="1200"/>
              </a:spcBef>
              <a:buFont typeface="Arial" panose="020B0604020202020204" pitchFamily="34" charset="0"/>
              <a:buChar char="•"/>
            </a:pPr>
            <a:r>
              <a:rPr lang="ar-SY" sz="2000" dirty="0">
                <a:cs typeface="Calibri"/>
              </a:rPr>
              <a:t>يحب الأطفال اللعب بالحبال ولكن يمكن لهم أن يلفوها على رقابهم ويختنقوا</a:t>
            </a:r>
            <a:endParaRPr lang="ar-SY" sz="1600" dirty="0">
              <a:cs typeface="Calibri"/>
            </a:endParaRPr>
          </a:p>
        </p:txBody>
      </p:sp>
    </p:spTree>
    <p:extLst>
      <p:ext uri="{BB962C8B-B14F-4D97-AF65-F5344CB8AC3E}">
        <p14:creationId xmlns:p14="http://schemas.microsoft.com/office/powerpoint/2010/main" val="830343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4294967295"/>
          </p:nvPr>
        </p:nvSpPr>
        <p:spPr>
          <a:xfrm>
            <a:off x="9448800" y="6356350"/>
            <a:ext cx="2743200" cy="365125"/>
          </a:xfrm>
        </p:spPr>
        <p:txBody>
          <a:bodyPr/>
          <a:lstStyle/>
          <a:p>
            <a:fld id="{7D6F4693-9243-487F-9922-E3D7C687370D}" type="slidenum">
              <a:rPr lang="tr-TR" smtClean="0"/>
              <a:t>33</a:t>
            </a:fld>
            <a:endParaRPr lang="tr-TR"/>
          </a:p>
        </p:txBody>
      </p:sp>
      <p:sp>
        <p:nvSpPr>
          <p:cNvPr id="63492" name="AutoShape 4"/>
          <p:cNvSpPr>
            <a:spLocks/>
          </p:cNvSpPr>
          <p:nvPr/>
        </p:nvSpPr>
        <p:spPr bwMode="auto">
          <a:xfrm rot="10800000">
            <a:off x="6798512" y="3068450"/>
            <a:ext cx="215900" cy="2087563"/>
          </a:xfrm>
          <a:prstGeom prst="rightBrace">
            <a:avLst>
              <a:gd name="adj1" fmla="val 80576"/>
              <a:gd name="adj2" fmla="val 50000"/>
            </a:avLst>
          </a:prstGeom>
          <a:noFill/>
          <a:ln w="12700">
            <a:solidFill>
              <a:schemeClr val="tx1"/>
            </a:solidFill>
            <a:round/>
            <a:headEnd type="none" w="sm" len="sm"/>
            <a:tailEnd type="none" w="sm" len="sm"/>
          </a:ln>
        </p:spPr>
        <p:txBody>
          <a:bodyPr wrap="none" anchor="ctr"/>
          <a:lstStyle/>
          <a:p>
            <a:endParaRPr lang="tr-TR" sz="1600">
              <a:latin typeface="Garamond" pitchFamily="-1" charset="0"/>
            </a:endParaRPr>
          </a:p>
        </p:txBody>
      </p:sp>
      <p:sp>
        <p:nvSpPr>
          <p:cNvPr id="254982" name="Rectangle 6"/>
          <p:cNvSpPr>
            <a:spLocks noChangeArrowheads="1"/>
          </p:cNvSpPr>
          <p:nvPr/>
        </p:nvSpPr>
        <p:spPr bwMode="auto">
          <a:xfrm>
            <a:off x="4116134" y="3700016"/>
            <a:ext cx="2554712" cy="720725"/>
          </a:xfrm>
          <a:prstGeom prst="rect">
            <a:avLst/>
          </a:prstGeom>
          <a:solidFill>
            <a:schemeClr val="bg1"/>
          </a:solidFill>
          <a:ln>
            <a:noFill/>
          </a:ln>
          <a:effectLst/>
        </p:spPr>
        <p:txBody>
          <a:bodyPr wrap="none" anchor="ctr"/>
          <a:lstStyle/>
          <a:p>
            <a:pPr algn="ctr"/>
            <a:r>
              <a:rPr lang="ar-SY" sz="3200" b="1" kern="0" dirty="0">
                <a:solidFill>
                  <a:schemeClr val="accent1">
                    <a:lumMod val="75000"/>
                  </a:schemeClr>
                </a:solidFill>
                <a:latin typeface="Calibri"/>
                <a:cs typeface="Calibri"/>
              </a:rPr>
              <a:t>قوموا بالتدخل</a:t>
            </a:r>
            <a:endParaRPr lang="tr-TR" sz="3200" b="1" dirty="0">
              <a:solidFill>
                <a:schemeClr val="accent1">
                  <a:lumMod val="75000"/>
                </a:schemeClr>
              </a:solidFill>
            </a:endParaRPr>
          </a:p>
        </p:txBody>
      </p:sp>
      <p:sp>
        <p:nvSpPr>
          <p:cNvPr id="7" name="Dikdörtgen: Köşeleri Yuvarlatılmış 6">
            <a:extLst>
              <a:ext uri="{FF2B5EF4-FFF2-40B4-BE49-F238E27FC236}">
                <a16:creationId xmlns:a16="http://schemas.microsoft.com/office/drawing/2014/main" id="{C36F02D7-0D4E-4202-B6EF-7ED38DF87EE4}"/>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8" name="Resim 7">
            <a:extLst>
              <a:ext uri="{FF2B5EF4-FFF2-40B4-BE49-F238E27FC236}">
                <a16:creationId xmlns:a16="http://schemas.microsoft.com/office/drawing/2014/main" id="{AE554925-394D-40C8-9D21-3DD5635607E5}"/>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9" name="Dikdörtgen: Köşeleri Yuvarlatılmış 8">
            <a:extLst>
              <a:ext uri="{FF2B5EF4-FFF2-40B4-BE49-F238E27FC236}">
                <a16:creationId xmlns:a16="http://schemas.microsoft.com/office/drawing/2014/main" id="{A811FD40-B3D4-48CD-8DD7-AAAF57764E18}"/>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0" name="Başlık 1">
            <a:extLst>
              <a:ext uri="{FF2B5EF4-FFF2-40B4-BE49-F238E27FC236}">
                <a16:creationId xmlns:a16="http://schemas.microsoft.com/office/drawing/2014/main" id="{7F6B728D-1C0F-4063-B48B-C64936337E26}"/>
              </a:ext>
            </a:extLst>
          </p:cNvPr>
          <p:cNvSpPr txBox="1">
            <a:spLocks/>
          </p:cNvSpPr>
          <p:nvPr/>
        </p:nvSpPr>
        <p:spPr>
          <a:xfrm>
            <a:off x="1178668" y="1808435"/>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إن يختنق طفلكم بجسم أجنبي</a:t>
            </a:r>
            <a:endParaRPr lang="tr-TR" altLang="en-US" b="1" dirty="0">
              <a:solidFill>
                <a:schemeClr val="accent1">
                  <a:lumMod val="75000"/>
                </a:schemeClr>
              </a:solidFill>
              <a:latin typeface="+mn-lt"/>
            </a:endParaRPr>
          </a:p>
        </p:txBody>
      </p:sp>
      <p:sp>
        <p:nvSpPr>
          <p:cNvPr id="14" name="object 4">
            <a:extLst>
              <a:ext uri="{FF2B5EF4-FFF2-40B4-BE49-F238E27FC236}">
                <a16:creationId xmlns:a16="http://schemas.microsoft.com/office/drawing/2014/main" id="{0E187AE9-96E7-49EF-896C-2AE150E6D768}"/>
              </a:ext>
            </a:extLst>
          </p:cNvPr>
          <p:cNvSpPr txBox="1"/>
          <p:nvPr/>
        </p:nvSpPr>
        <p:spPr>
          <a:xfrm>
            <a:off x="1713021" y="2420932"/>
            <a:ext cx="9246938" cy="2816797"/>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400" dirty="0">
                <a:cs typeface="Calibri"/>
              </a:rPr>
              <a:t>لا تتدخلوا على الطفل الذي يسعل بشكل عفوي ويحاول التنفس</a:t>
            </a:r>
          </a:p>
          <a:p>
            <a:pPr marL="806450" marR="5080" indent="-342900" algn="just" rtl="1">
              <a:spcBef>
                <a:spcPts val="1200"/>
              </a:spcBef>
              <a:buFont typeface="Arial" panose="020B0604020202020204" pitchFamily="34" charset="0"/>
              <a:buChar char="•"/>
            </a:pPr>
            <a:r>
              <a:rPr lang="ar-SY" sz="2000" dirty="0">
                <a:cs typeface="Calibri"/>
              </a:rPr>
              <a:t>إن كان السعال غير كافٍ</a:t>
            </a:r>
          </a:p>
          <a:p>
            <a:pPr marL="806450" marR="5080" indent="-342900" algn="just" rtl="1">
              <a:spcBef>
                <a:spcPts val="1200"/>
              </a:spcBef>
              <a:buFont typeface="Arial" panose="020B0604020202020204" pitchFamily="34" charset="0"/>
              <a:buChar char="•"/>
            </a:pPr>
            <a:r>
              <a:rPr lang="ar-SY" sz="2000" dirty="0">
                <a:cs typeface="Calibri"/>
              </a:rPr>
              <a:t>إن ينقطع صوته</a:t>
            </a:r>
          </a:p>
          <a:p>
            <a:pPr marL="806450" marR="5080" indent="-342900" algn="just" rtl="1">
              <a:spcBef>
                <a:spcPts val="1200"/>
              </a:spcBef>
              <a:buFont typeface="Arial" panose="020B0604020202020204" pitchFamily="34" charset="0"/>
              <a:buChar char="•"/>
            </a:pPr>
            <a:r>
              <a:rPr lang="ar-SY" sz="2000" dirty="0">
                <a:cs typeface="Calibri"/>
              </a:rPr>
              <a:t>إن زاد ضيق التنفس</a:t>
            </a:r>
          </a:p>
          <a:p>
            <a:pPr marL="806450" marR="5080" indent="-342900" algn="just" rtl="1">
              <a:spcBef>
                <a:spcPts val="1200"/>
              </a:spcBef>
              <a:buFont typeface="Arial" panose="020B0604020202020204" pitchFamily="34" charset="0"/>
              <a:buChar char="•"/>
            </a:pPr>
            <a:r>
              <a:rPr lang="ar-SY" sz="2000" dirty="0">
                <a:cs typeface="Calibri"/>
              </a:rPr>
              <a:t>إن تطور الأزيز</a:t>
            </a:r>
          </a:p>
          <a:p>
            <a:pPr marL="806450" marR="5080" indent="-342900" algn="just" rtl="1">
              <a:spcBef>
                <a:spcPts val="1200"/>
              </a:spcBef>
              <a:buFont typeface="Arial" panose="020B0604020202020204" pitchFamily="34" charset="0"/>
              <a:buChar char="•"/>
            </a:pPr>
            <a:r>
              <a:rPr lang="ar-SY" sz="2000" dirty="0">
                <a:cs typeface="Calibri"/>
              </a:rPr>
              <a:t>إن لم يعد الشخص يستجيب</a:t>
            </a:r>
            <a:endParaRPr lang="ar-SY" sz="1600" dirty="0">
              <a:cs typeface="Calibri"/>
            </a:endParaRPr>
          </a:p>
        </p:txBody>
      </p:sp>
    </p:spTree>
    <p:extLst>
      <p:ext uri="{BB962C8B-B14F-4D97-AF65-F5344CB8AC3E}">
        <p14:creationId xmlns:p14="http://schemas.microsoft.com/office/powerpoint/2010/main" val="150744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tretch/>
        </p:blipFill>
        <p:spPr>
          <a:xfrm>
            <a:off x="1239250" y="2253505"/>
            <a:ext cx="5181600" cy="2126411"/>
          </a:xfrm>
        </p:spPr>
      </p:pic>
      <p:sp>
        <p:nvSpPr>
          <p:cNvPr id="6" name="Slayt Numarası Yer Tutucusu 5"/>
          <p:cNvSpPr>
            <a:spLocks noGrp="1"/>
          </p:cNvSpPr>
          <p:nvPr>
            <p:ph type="sldNum" sz="quarter" idx="4294967295"/>
          </p:nvPr>
        </p:nvSpPr>
        <p:spPr>
          <a:xfrm>
            <a:off x="9448800" y="6356350"/>
            <a:ext cx="2743200" cy="365125"/>
          </a:xfrm>
        </p:spPr>
        <p:txBody>
          <a:bodyPr/>
          <a:lstStyle/>
          <a:p>
            <a:fld id="{7D6F4693-9243-487F-9922-E3D7C687370D}" type="slidenum">
              <a:rPr lang="tr-TR" smtClean="0"/>
              <a:t>34</a:t>
            </a:fld>
            <a:endParaRPr lang="tr-TR"/>
          </a:p>
        </p:txBody>
      </p:sp>
      <p:sp>
        <p:nvSpPr>
          <p:cNvPr id="7" name="Dikdörtgen: Köşeleri Yuvarlatılmış 6">
            <a:extLst>
              <a:ext uri="{FF2B5EF4-FFF2-40B4-BE49-F238E27FC236}">
                <a16:creationId xmlns:a16="http://schemas.microsoft.com/office/drawing/2014/main" id="{33BB12BA-CC13-4882-B8CD-F12D09AC4F52}"/>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8" name="Resim 7">
            <a:extLst>
              <a:ext uri="{FF2B5EF4-FFF2-40B4-BE49-F238E27FC236}">
                <a16:creationId xmlns:a16="http://schemas.microsoft.com/office/drawing/2014/main" id="{0452819C-D740-4D45-9D10-BD02ECCFA888}"/>
              </a:ext>
            </a:extLst>
          </p:cNvPr>
          <p:cNvPicPr>
            <a:picLocks noChangeAspect="1"/>
          </p:cNvPicPr>
          <p:nvPr/>
        </p:nvPicPr>
        <p:blipFill>
          <a:blip r:embed="rId3"/>
          <a:stretch>
            <a:fillRect/>
          </a:stretch>
        </p:blipFill>
        <p:spPr>
          <a:xfrm>
            <a:off x="1713021" y="5825831"/>
            <a:ext cx="1067586" cy="181393"/>
          </a:xfrm>
          <a:prstGeom prst="rect">
            <a:avLst/>
          </a:prstGeom>
        </p:spPr>
      </p:pic>
      <p:sp>
        <p:nvSpPr>
          <p:cNvPr id="10" name="Dikdörtgen: Köşeleri Yuvarlatılmış 9">
            <a:extLst>
              <a:ext uri="{FF2B5EF4-FFF2-40B4-BE49-F238E27FC236}">
                <a16:creationId xmlns:a16="http://schemas.microsoft.com/office/drawing/2014/main" id="{9479180C-E24F-4E4F-8A9D-48AD82A72F51}"/>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1" name="Başlık 1">
            <a:extLst>
              <a:ext uri="{FF2B5EF4-FFF2-40B4-BE49-F238E27FC236}">
                <a16:creationId xmlns:a16="http://schemas.microsoft.com/office/drawing/2014/main" id="{F19EBC09-B68E-4D3F-9CB8-D33F700FC311}"/>
              </a:ext>
            </a:extLst>
          </p:cNvPr>
          <p:cNvSpPr txBox="1">
            <a:spLocks/>
          </p:cNvSpPr>
          <p:nvPr/>
        </p:nvSpPr>
        <p:spPr>
          <a:xfrm>
            <a:off x="1178668" y="1558280"/>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إن يختنق طفلكم بجسم أجنبي</a:t>
            </a:r>
            <a:endParaRPr lang="tr-TR" altLang="en-US" b="1" dirty="0">
              <a:solidFill>
                <a:schemeClr val="accent1">
                  <a:lumMod val="75000"/>
                </a:schemeClr>
              </a:solidFill>
              <a:latin typeface="+mn-lt"/>
            </a:endParaRPr>
          </a:p>
        </p:txBody>
      </p:sp>
      <p:sp>
        <p:nvSpPr>
          <p:cNvPr id="12" name="object 4">
            <a:extLst>
              <a:ext uri="{FF2B5EF4-FFF2-40B4-BE49-F238E27FC236}">
                <a16:creationId xmlns:a16="http://schemas.microsoft.com/office/drawing/2014/main" id="{EF37CDAF-E691-4C5F-92C5-6FB977BDC4F2}"/>
              </a:ext>
            </a:extLst>
          </p:cNvPr>
          <p:cNvSpPr txBox="1"/>
          <p:nvPr/>
        </p:nvSpPr>
        <p:spPr>
          <a:xfrm>
            <a:off x="6420850" y="2143481"/>
            <a:ext cx="4539109" cy="3032240"/>
          </a:xfrm>
          <a:prstGeom prst="rect">
            <a:avLst/>
          </a:prstGeom>
        </p:spPr>
        <p:txBody>
          <a:bodyPr vert="horz" wrap="square" lIns="0" tIns="137795" rIns="0" bIns="0" rtlCol="0">
            <a:spAutoFit/>
          </a:bodyPr>
          <a:lstStyle/>
          <a:p>
            <a:pPr marL="355600" marR="5080" indent="-342900" algn="r" rtl="1">
              <a:spcBef>
                <a:spcPts val="1200"/>
              </a:spcBef>
              <a:buFont typeface="Arial" panose="020B0604020202020204" pitchFamily="34" charset="0"/>
              <a:buChar char="•"/>
            </a:pPr>
            <a:r>
              <a:rPr lang="ar-SY" sz="2400" b="1" dirty="0">
                <a:cs typeface="Calibri"/>
              </a:rPr>
              <a:t>إن كان عمر طفلكم أقل من عام واحد؛</a:t>
            </a:r>
          </a:p>
          <a:p>
            <a:pPr marL="722313" marR="5080" indent="-342900" algn="r" rtl="1">
              <a:spcBef>
                <a:spcPts val="1200"/>
              </a:spcBef>
              <a:buFont typeface="Arial" panose="020B0604020202020204" pitchFamily="34" charset="0"/>
              <a:buChar char="•"/>
            </a:pPr>
            <a:r>
              <a:rPr lang="ar-SY" sz="2400" dirty="0">
                <a:cs typeface="Calibri"/>
              </a:rPr>
              <a:t>لا تحاولوا وضع إصبعكم في فم الطفل لإزالة ما ابتلعه أبداً.</a:t>
            </a:r>
          </a:p>
          <a:p>
            <a:pPr marL="722313" marR="5080" indent="-342900" algn="r" rtl="1">
              <a:spcBef>
                <a:spcPts val="1200"/>
              </a:spcBef>
              <a:buFont typeface="Arial" panose="020B0604020202020204" pitchFamily="34" charset="0"/>
              <a:buChar char="•"/>
            </a:pPr>
            <a:r>
              <a:rPr lang="ar-SY" sz="2400" dirty="0">
                <a:cs typeface="Calibri"/>
              </a:rPr>
              <a:t>ضعوا طفلكم على يدكم مع توجيه البطن والرأس نحو الأسفل، اضربوا بقوة على المسافة بين لوحي الكتف 5 مرات بالجزء الصلب من راحة يدكم.</a:t>
            </a:r>
            <a:endParaRPr lang="ar-SY" sz="2000" dirty="0">
              <a:cs typeface="Calibri"/>
            </a:endParaRPr>
          </a:p>
        </p:txBody>
      </p:sp>
      <p:sp>
        <p:nvSpPr>
          <p:cNvPr id="13" name="Dikdörtgen: Köşeleri Yuvarlatılmış 12">
            <a:extLst>
              <a:ext uri="{FF2B5EF4-FFF2-40B4-BE49-F238E27FC236}">
                <a16:creationId xmlns:a16="http://schemas.microsoft.com/office/drawing/2014/main" id="{2C2ED5C5-0ADD-434E-AD8B-762029C12176}"/>
              </a:ext>
            </a:extLst>
          </p:cNvPr>
          <p:cNvSpPr/>
          <p:nvPr/>
        </p:nvSpPr>
        <p:spPr>
          <a:xfrm>
            <a:off x="3825766" y="2896931"/>
            <a:ext cx="1099525" cy="244164"/>
          </a:xfrm>
          <a:prstGeom prst="roundRect">
            <a:avLst>
              <a:gd name="adj" fmla="val 2851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900" i="0" u="none" strike="noStrike" kern="0" cap="none" spc="0" normalizeH="0" baseline="0" noProof="0" dirty="0">
                <a:ln>
                  <a:noFill/>
                </a:ln>
                <a:solidFill>
                  <a:srgbClr val="6A0913"/>
                </a:solidFill>
                <a:effectLst/>
                <a:uLnTx/>
                <a:uFillTx/>
                <a:latin typeface="Calibri"/>
                <a:ea typeface="+mj-ea"/>
                <a:cs typeface="Calibri"/>
              </a:rPr>
              <a:t>اضغطوا على</a:t>
            </a:r>
            <a:br>
              <a:rPr kumimoji="0" lang="ar-SY" sz="900" i="0" u="none" strike="noStrike" kern="0" cap="none" spc="0" normalizeH="0" baseline="0" noProof="0" dirty="0">
                <a:ln>
                  <a:noFill/>
                </a:ln>
                <a:solidFill>
                  <a:srgbClr val="6A0913"/>
                </a:solidFill>
                <a:effectLst/>
                <a:uLnTx/>
                <a:uFillTx/>
                <a:latin typeface="Calibri"/>
                <a:ea typeface="+mj-ea"/>
                <a:cs typeface="Calibri"/>
              </a:rPr>
            </a:br>
            <a:r>
              <a:rPr kumimoji="0" lang="ar-SY" sz="900" i="0" u="none" strike="noStrike" kern="0" cap="none" spc="0" normalizeH="0" baseline="0" noProof="0" dirty="0">
                <a:ln>
                  <a:noFill/>
                </a:ln>
                <a:solidFill>
                  <a:srgbClr val="6A0913"/>
                </a:solidFill>
                <a:effectLst/>
                <a:uLnTx/>
                <a:uFillTx/>
                <a:latin typeface="Calibri"/>
                <a:ea typeface="+mj-ea"/>
                <a:cs typeface="Calibri"/>
              </a:rPr>
              <a:t>الصدر 5 مرات</a:t>
            </a:r>
            <a:endParaRPr kumimoji="0" lang="ar-SA" sz="900" i="0" u="none" strike="noStrike" kern="0" cap="none" spc="0" normalizeH="0" baseline="0" noProof="0" dirty="0">
              <a:ln>
                <a:noFill/>
              </a:ln>
              <a:solidFill>
                <a:srgbClr val="6A0913"/>
              </a:solidFill>
              <a:effectLst/>
              <a:uLnTx/>
              <a:uFillTx/>
              <a:latin typeface="Calibri"/>
              <a:ea typeface="+mj-ea"/>
              <a:cs typeface="Calibri"/>
            </a:endParaRPr>
          </a:p>
        </p:txBody>
      </p:sp>
      <p:sp>
        <p:nvSpPr>
          <p:cNvPr id="14" name="Dikdörtgen: Köşeleri Yuvarlatılmış 13">
            <a:extLst>
              <a:ext uri="{FF2B5EF4-FFF2-40B4-BE49-F238E27FC236}">
                <a16:creationId xmlns:a16="http://schemas.microsoft.com/office/drawing/2014/main" id="{6BBDAE9C-B4B5-4EBC-AF8D-AF1100101E5A}"/>
              </a:ext>
            </a:extLst>
          </p:cNvPr>
          <p:cNvSpPr/>
          <p:nvPr/>
        </p:nvSpPr>
        <p:spPr>
          <a:xfrm>
            <a:off x="1240292" y="3315559"/>
            <a:ext cx="1178488" cy="244164"/>
          </a:xfrm>
          <a:prstGeom prst="roundRect">
            <a:avLst>
              <a:gd name="adj" fmla="val 2851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900" i="0" u="none" strike="noStrike" kern="0" cap="none" spc="0" normalizeH="0" baseline="0" noProof="0" dirty="0">
                <a:ln>
                  <a:noFill/>
                </a:ln>
                <a:solidFill>
                  <a:srgbClr val="6A0913"/>
                </a:solidFill>
                <a:effectLst/>
                <a:uLnTx/>
                <a:uFillTx/>
                <a:latin typeface="Calibri"/>
                <a:ea typeface="+mj-ea"/>
                <a:cs typeface="Calibri"/>
              </a:rPr>
              <a:t>اضربوا على الظهر 5 مرات</a:t>
            </a:r>
            <a:endParaRPr kumimoji="0" lang="ar-SA" sz="900" i="0" u="none" strike="noStrike" kern="0" cap="none" spc="0" normalizeH="0" baseline="0" noProof="0" dirty="0">
              <a:ln>
                <a:noFill/>
              </a:ln>
              <a:solidFill>
                <a:srgbClr val="6A0913"/>
              </a:solidFill>
              <a:effectLst/>
              <a:uLnTx/>
              <a:uFillTx/>
              <a:latin typeface="Calibri"/>
              <a:ea typeface="+mj-ea"/>
              <a:cs typeface="Calibri"/>
            </a:endParaRPr>
          </a:p>
        </p:txBody>
      </p:sp>
    </p:spTree>
    <p:extLst>
      <p:ext uri="{BB962C8B-B14F-4D97-AF65-F5344CB8AC3E}">
        <p14:creationId xmlns:p14="http://schemas.microsoft.com/office/powerpoint/2010/main" val="724623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tretch/>
        </p:blipFill>
        <p:spPr>
          <a:xfrm>
            <a:off x="838200" y="2746795"/>
            <a:ext cx="4610100" cy="1891880"/>
          </a:xfrm>
        </p:spPr>
      </p:pic>
      <p:sp>
        <p:nvSpPr>
          <p:cNvPr id="6" name="Slayt Numarası Yer Tutucusu 5"/>
          <p:cNvSpPr>
            <a:spLocks noGrp="1"/>
          </p:cNvSpPr>
          <p:nvPr>
            <p:ph type="sldNum" sz="quarter" idx="4294967295"/>
          </p:nvPr>
        </p:nvSpPr>
        <p:spPr>
          <a:xfrm>
            <a:off x="9448800" y="6356350"/>
            <a:ext cx="2743200" cy="365125"/>
          </a:xfrm>
        </p:spPr>
        <p:txBody>
          <a:bodyPr/>
          <a:lstStyle/>
          <a:p>
            <a:fld id="{7D6F4693-9243-487F-9922-E3D7C687370D}" type="slidenum">
              <a:rPr lang="tr-TR" smtClean="0"/>
              <a:t>35</a:t>
            </a:fld>
            <a:endParaRPr lang="tr-TR" dirty="0"/>
          </a:p>
        </p:txBody>
      </p:sp>
      <p:sp>
        <p:nvSpPr>
          <p:cNvPr id="7" name="Dikdörtgen: Köşeleri Yuvarlatılmış 6">
            <a:extLst>
              <a:ext uri="{FF2B5EF4-FFF2-40B4-BE49-F238E27FC236}">
                <a16:creationId xmlns:a16="http://schemas.microsoft.com/office/drawing/2014/main" id="{A2972D83-EF2D-4B6E-95FD-10C089154E2E}"/>
              </a:ext>
            </a:extLst>
          </p:cNvPr>
          <p:cNvSpPr/>
          <p:nvPr/>
        </p:nvSpPr>
        <p:spPr>
          <a:xfrm>
            <a:off x="4839665" y="6255797"/>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8" name="Dikdörtgen: Köşeleri Yuvarlatılmış 7">
            <a:extLst>
              <a:ext uri="{FF2B5EF4-FFF2-40B4-BE49-F238E27FC236}">
                <a16:creationId xmlns:a16="http://schemas.microsoft.com/office/drawing/2014/main" id="{7752657A-E7E1-4723-AE55-9B8DFDED0711}"/>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9" name="Resim 8">
            <a:extLst>
              <a:ext uri="{FF2B5EF4-FFF2-40B4-BE49-F238E27FC236}">
                <a16:creationId xmlns:a16="http://schemas.microsoft.com/office/drawing/2014/main" id="{4F7C4B1E-C533-40C9-98CF-41E6B9B48D4C}"/>
              </a:ext>
            </a:extLst>
          </p:cNvPr>
          <p:cNvPicPr>
            <a:picLocks noChangeAspect="1"/>
          </p:cNvPicPr>
          <p:nvPr/>
        </p:nvPicPr>
        <p:blipFill>
          <a:blip r:embed="rId3"/>
          <a:stretch>
            <a:fillRect/>
          </a:stretch>
        </p:blipFill>
        <p:spPr>
          <a:xfrm>
            <a:off x="1713021" y="5825831"/>
            <a:ext cx="1067586" cy="181393"/>
          </a:xfrm>
          <a:prstGeom prst="rect">
            <a:avLst/>
          </a:prstGeom>
        </p:spPr>
      </p:pic>
      <p:sp>
        <p:nvSpPr>
          <p:cNvPr id="11" name="Dikdörtgen: Köşeleri Yuvarlatılmış 10">
            <a:extLst>
              <a:ext uri="{FF2B5EF4-FFF2-40B4-BE49-F238E27FC236}">
                <a16:creationId xmlns:a16="http://schemas.microsoft.com/office/drawing/2014/main" id="{52001120-9BB0-4017-A55A-81B9A48E71CC}"/>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2" name="Başlık 1">
            <a:extLst>
              <a:ext uri="{FF2B5EF4-FFF2-40B4-BE49-F238E27FC236}">
                <a16:creationId xmlns:a16="http://schemas.microsoft.com/office/drawing/2014/main" id="{18E25C07-0FCB-4E5A-B9B4-84A668D6C523}"/>
              </a:ext>
            </a:extLst>
          </p:cNvPr>
          <p:cNvSpPr txBox="1">
            <a:spLocks/>
          </p:cNvSpPr>
          <p:nvPr/>
        </p:nvSpPr>
        <p:spPr>
          <a:xfrm>
            <a:off x="1178668" y="1558280"/>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إن يختنق طفلكم بجسم أجنبي</a:t>
            </a:r>
            <a:endParaRPr lang="tr-TR" altLang="en-US" b="1" dirty="0">
              <a:solidFill>
                <a:schemeClr val="accent1">
                  <a:lumMod val="75000"/>
                </a:schemeClr>
              </a:solidFill>
              <a:latin typeface="+mn-lt"/>
            </a:endParaRPr>
          </a:p>
        </p:txBody>
      </p:sp>
      <p:sp>
        <p:nvSpPr>
          <p:cNvPr id="13" name="object 4">
            <a:extLst>
              <a:ext uri="{FF2B5EF4-FFF2-40B4-BE49-F238E27FC236}">
                <a16:creationId xmlns:a16="http://schemas.microsoft.com/office/drawing/2014/main" id="{3D61D5D2-C962-4CED-BCB9-FBC27E9DF5B3}"/>
              </a:ext>
            </a:extLst>
          </p:cNvPr>
          <p:cNvSpPr txBox="1"/>
          <p:nvPr/>
        </p:nvSpPr>
        <p:spPr>
          <a:xfrm>
            <a:off x="5773822" y="2143481"/>
            <a:ext cx="5186138" cy="3063018"/>
          </a:xfrm>
          <a:prstGeom prst="rect">
            <a:avLst/>
          </a:prstGeom>
        </p:spPr>
        <p:txBody>
          <a:bodyPr vert="horz" wrap="square" lIns="0" tIns="137795" rIns="0" bIns="0" rtlCol="0">
            <a:spAutoFit/>
          </a:bodyPr>
          <a:lstStyle/>
          <a:p>
            <a:pPr marL="355600" marR="5080" indent="-342900" algn="r" rtl="1">
              <a:spcBef>
                <a:spcPts val="1200"/>
              </a:spcBef>
              <a:buFont typeface="Arial" panose="020B0604020202020204" pitchFamily="34" charset="0"/>
              <a:buChar char="•"/>
            </a:pPr>
            <a:r>
              <a:rPr lang="ar-SY" sz="2000" dirty="0">
                <a:cs typeface="Calibri"/>
              </a:rPr>
              <a:t>اقلبوا طفلكم إن لم يخرج شيء بعد هذه الضربات الخمس واعثروا على الثلث السفلي من عظم القص وليس نهايته. ضعوا إصبعي يدكم هنا وطبقوا الحركة التي تم تطبيقها قبل قليل بالشكل نفسه على هذه المنطقة.</a:t>
            </a:r>
          </a:p>
          <a:p>
            <a:pPr marL="355600" marR="5080" indent="-342900" algn="r" rtl="1">
              <a:spcBef>
                <a:spcPts val="1200"/>
              </a:spcBef>
              <a:buFont typeface="Arial" panose="020B0604020202020204" pitchFamily="34" charset="0"/>
              <a:buChar char="•"/>
            </a:pPr>
            <a:r>
              <a:rPr lang="ar-SY" sz="2000" dirty="0">
                <a:cs typeface="Calibri"/>
              </a:rPr>
              <a:t>عودوا إلى ضربات الظهر مرة أخرى إن لم يخرج الجسم الأجنبي نتيجة لهذه الحركات التي ستطبقونها 5 مرات أيضاً.</a:t>
            </a:r>
          </a:p>
          <a:p>
            <a:pPr marL="355600" marR="5080" indent="-342900" algn="r" rtl="1">
              <a:spcBef>
                <a:spcPts val="1200"/>
              </a:spcBef>
              <a:buFont typeface="Arial" panose="020B0604020202020204" pitchFamily="34" charset="0"/>
              <a:buChar char="•"/>
            </a:pPr>
            <a:r>
              <a:rPr lang="ar-SY" sz="2000" dirty="0">
                <a:cs typeface="Calibri"/>
              </a:rPr>
              <a:t>استمروا بتطبيق هذه الحركات ما دام طفلك واعياً.</a:t>
            </a:r>
          </a:p>
          <a:p>
            <a:pPr marL="355600" marR="5080" indent="-342900" algn="r" rtl="1">
              <a:spcBef>
                <a:spcPts val="1200"/>
              </a:spcBef>
              <a:buFont typeface="Arial" panose="020B0604020202020204" pitchFamily="34" charset="0"/>
              <a:buChar char="•"/>
            </a:pPr>
            <a:r>
              <a:rPr lang="ar-SY" sz="2000" dirty="0">
                <a:cs typeface="Calibri"/>
              </a:rPr>
              <a:t>اتصلوا بالـ 112</a:t>
            </a:r>
            <a:endParaRPr lang="ar-SY" dirty="0">
              <a:cs typeface="Calibri"/>
            </a:endParaRPr>
          </a:p>
        </p:txBody>
      </p:sp>
      <p:sp>
        <p:nvSpPr>
          <p:cNvPr id="14" name="Dikdörtgen: Köşeleri Yuvarlatılmış 13">
            <a:extLst>
              <a:ext uri="{FF2B5EF4-FFF2-40B4-BE49-F238E27FC236}">
                <a16:creationId xmlns:a16="http://schemas.microsoft.com/office/drawing/2014/main" id="{2AD2772A-5F5F-4B16-A9BA-1D7CAE94D32A}"/>
              </a:ext>
            </a:extLst>
          </p:cNvPr>
          <p:cNvSpPr/>
          <p:nvPr/>
        </p:nvSpPr>
        <p:spPr>
          <a:xfrm>
            <a:off x="3166497" y="3264794"/>
            <a:ext cx="912473" cy="244164"/>
          </a:xfrm>
          <a:prstGeom prst="roundRect">
            <a:avLst>
              <a:gd name="adj" fmla="val 2851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900" i="0" u="none" strike="noStrike" kern="0" cap="none" spc="0" normalizeH="0" baseline="0" noProof="0" dirty="0">
                <a:ln>
                  <a:noFill/>
                </a:ln>
                <a:solidFill>
                  <a:srgbClr val="6A0913"/>
                </a:solidFill>
                <a:effectLst/>
                <a:uLnTx/>
                <a:uFillTx/>
                <a:latin typeface="Calibri"/>
                <a:ea typeface="+mj-ea"/>
                <a:cs typeface="Calibri"/>
              </a:rPr>
              <a:t>اضغطوا على</a:t>
            </a:r>
            <a:br>
              <a:rPr kumimoji="0" lang="ar-SY" sz="900" i="0" u="none" strike="noStrike" kern="0" cap="none" spc="0" normalizeH="0" baseline="0" noProof="0" dirty="0">
                <a:ln>
                  <a:noFill/>
                </a:ln>
                <a:solidFill>
                  <a:srgbClr val="6A0913"/>
                </a:solidFill>
                <a:effectLst/>
                <a:uLnTx/>
                <a:uFillTx/>
                <a:latin typeface="Calibri"/>
                <a:ea typeface="+mj-ea"/>
                <a:cs typeface="Calibri"/>
              </a:rPr>
            </a:br>
            <a:r>
              <a:rPr kumimoji="0" lang="ar-SY" sz="900" i="0" u="none" strike="noStrike" kern="0" cap="none" spc="0" normalizeH="0" baseline="0" noProof="0" dirty="0">
                <a:ln>
                  <a:noFill/>
                </a:ln>
                <a:solidFill>
                  <a:srgbClr val="6A0913"/>
                </a:solidFill>
                <a:effectLst/>
                <a:uLnTx/>
                <a:uFillTx/>
                <a:latin typeface="Calibri"/>
                <a:ea typeface="+mj-ea"/>
                <a:cs typeface="Calibri"/>
              </a:rPr>
              <a:t>الصدر 5 مرات</a:t>
            </a:r>
            <a:endParaRPr kumimoji="0" lang="ar-SA" sz="900" i="0" u="none" strike="noStrike" kern="0" cap="none" spc="0" normalizeH="0" baseline="0" noProof="0" dirty="0">
              <a:ln>
                <a:noFill/>
              </a:ln>
              <a:solidFill>
                <a:srgbClr val="6A0913"/>
              </a:solidFill>
              <a:effectLst/>
              <a:uLnTx/>
              <a:uFillTx/>
              <a:latin typeface="Calibri"/>
              <a:ea typeface="+mj-ea"/>
              <a:cs typeface="Calibri"/>
            </a:endParaRPr>
          </a:p>
        </p:txBody>
      </p:sp>
      <p:sp>
        <p:nvSpPr>
          <p:cNvPr id="15" name="Dikdörtgen: Köşeleri Yuvarlatılmış 14">
            <a:extLst>
              <a:ext uri="{FF2B5EF4-FFF2-40B4-BE49-F238E27FC236}">
                <a16:creationId xmlns:a16="http://schemas.microsoft.com/office/drawing/2014/main" id="{4D580BB8-387E-4697-8CD2-CA26A6F081E6}"/>
              </a:ext>
            </a:extLst>
          </p:cNvPr>
          <p:cNvSpPr/>
          <p:nvPr/>
        </p:nvSpPr>
        <p:spPr>
          <a:xfrm>
            <a:off x="714777" y="3683422"/>
            <a:ext cx="1178488" cy="244164"/>
          </a:xfrm>
          <a:prstGeom prst="roundRect">
            <a:avLst>
              <a:gd name="adj" fmla="val 2851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900" i="0" u="none" strike="noStrike" kern="0" cap="none" spc="0" normalizeH="0" baseline="0" noProof="0" dirty="0">
                <a:ln>
                  <a:noFill/>
                </a:ln>
                <a:solidFill>
                  <a:srgbClr val="6A0913"/>
                </a:solidFill>
                <a:effectLst/>
                <a:uLnTx/>
                <a:uFillTx/>
                <a:latin typeface="Calibri"/>
                <a:ea typeface="+mj-ea"/>
                <a:cs typeface="Calibri"/>
              </a:rPr>
              <a:t>اضربوا على الظهر 5 مرات</a:t>
            </a:r>
            <a:endParaRPr kumimoji="0" lang="ar-SA" sz="900" i="0" u="none" strike="noStrike" kern="0" cap="none" spc="0" normalizeH="0" baseline="0" noProof="0" dirty="0">
              <a:ln>
                <a:noFill/>
              </a:ln>
              <a:solidFill>
                <a:srgbClr val="6A0913"/>
              </a:solidFill>
              <a:effectLst/>
              <a:uLnTx/>
              <a:uFillTx/>
              <a:latin typeface="Calibri"/>
              <a:ea typeface="+mj-ea"/>
              <a:cs typeface="Calibri"/>
            </a:endParaRPr>
          </a:p>
        </p:txBody>
      </p:sp>
    </p:spTree>
    <p:extLst>
      <p:ext uri="{BB962C8B-B14F-4D97-AF65-F5344CB8AC3E}">
        <p14:creationId xmlns:p14="http://schemas.microsoft.com/office/powerpoint/2010/main" val="2801421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2.bp.blogspot.com/-Yfghg92uWJ0/UKZUPO69jFI/AAAAAAAAAG4/ZRMe0lT0mAE/s1600/Untitled-1.jpg"/>
          <p:cNvPicPr>
            <a:picLocks noGrp="1" noChangeAspect="1" noChangeArrowheads="1"/>
          </p:cNvPicPr>
          <p:nvPr>
            <p:ph sz="half" idx="2"/>
          </p:nvPr>
        </p:nvPicPr>
        <p:blipFill>
          <a:blip r:embed="rId3" cstate="print"/>
          <a:stretch>
            <a:fillRect/>
          </a:stretch>
        </p:blipFill>
        <p:spPr>
          <a:xfrm>
            <a:off x="1525845" y="1792272"/>
            <a:ext cx="2981984" cy="3968750"/>
          </a:xfrm>
        </p:spPr>
      </p:pic>
      <p:sp>
        <p:nvSpPr>
          <p:cNvPr id="5" name="Slayt Numarası Yer Tutucusu 4"/>
          <p:cNvSpPr>
            <a:spLocks noGrp="1"/>
          </p:cNvSpPr>
          <p:nvPr>
            <p:ph type="sldNum" sz="quarter" idx="4294967295"/>
          </p:nvPr>
        </p:nvSpPr>
        <p:spPr>
          <a:xfrm>
            <a:off x="9448800" y="6356350"/>
            <a:ext cx="2743200" cy="365125"/>
          </a:xfrm>
        </p:spPr>
        <p:txBody>
          <a:bodyPr/>
          <a:lstStyle/>
          <a:p>
            <a:fld id="{7D6F4693-9243-487F-9922-E3D7C687370D}" type="slidenum">
              <a:rPr lang="tr-TR" smtClean="0"/>
              <a:t>36</a:t>
            </a:fld>
            <a:endParaRPr lang="tr-TR" dirty="0"/>
          </a:p>
        </p:txBody>
      </p:sp>
      <p:sp>
        <p:nvSpPr>
          <p:cNvPr id="7" name="Dikdörtgen: Köşeleri Yuvarlatılmış 6">
            <a:extLst>
              <a:ext uri="{FF2B5EF4-FFF2-40B4-BE49-F238E27FC236}">
                <a16:creationId xmlns:a16="http://schemas.microsoft.com/office/drawing/2014/main" id="{434EEF7F-1EAE-4500-96B7-80ABFBE7A11A}"/>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8" name="Resim 7">
            <a:extLst>
              <a:ext uri="{FF2B5EF4-FFF2-40B4-BE49-F238E27FC236}">
                <a16:creationId xmlns:a16="http://schemas.microsoft.com/office/drawing/2014/main" id="{BDAF54DD-E679-40B1-B759-EA64E53FC88B}"/>
              </a:ext>
            </a:extLst>
          </p:cNvPr>
          <p:cNvPicPr>
            <a:picLocks noChangeAspect="1"/>
          </p:cNvPicPr>
          <p:nvPr/>
        </p:nvPicPr>
        <p:blipFill>
          <a:blip r:embed="rId4"/>
          <a:stretch>
            <a:fillRect/>
          </a:stretch>
        </p:blipFill>
        <p:spPr>
          <a:xfrm>
            <a:off x="1713021" y="5825831"/>
            <a:ext cx="1067586" cy="181393"/>
          </a:xfrm>
          <a:prstGeom prst="rect">
            <a:avLst/>
          </a:prstGeom>
        </p:spPr>
      </p:pic>
      <p:sp>
        <p:nvSpPr>
          <p:cNvPr id="10" name="Dikdörtgen: Köşeleri Yuvarlatılmış 9">
            <a:extLst>
              <a:ext uri="{FF2B5EF4-FFF2-40B4-BE49-F238E27FC236}">
                <a16:creationId xmlns:a16="http://schemas.microsoft.com/office/drawing/2014/main" id="{CFF535DE-6E45-4F5C-AC26-97AC5ADA50A8}"/>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1" name="Başlık 1">
            <a:extLst>
              <a:ext uri="{FF2B5EF4-FFF2-40B4-BE49-F238E27FC236}">
                <a16:creationId xmlns:a16="http://schemas.microsoft.com/office/drawing/2014/main" id="{E98BCE2F-CDFE-46A2-8251-43CE4FBF79E3}"/>
              </a:ext>
            </a:extLst>
          </p:cNvPr>
          <p:cNvSpPr txBox="1">
            <a:spLocks/>
          </p:cNvSpPr>
          <p:nvPr/>
        </p:nvSpPr>
        <p:spPr>
          <a:xfrm>
            <a:off x="1178668" y="1558280"/>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إن يختنق طفلكم بجسم أجنبي</a:t>
            </a:r>
            <a:endParaRPr lang="tr-TR" altLang="en-US" b="1" dirty="0">
              <a:solidFill>
                <a:schemeClr val="accent1">
                  <a:lumMod val="75000"/>
                </a:schemeClr>
              </a:solidFill>
              <a:latin typeface="+mn-lt"/>
            </a:endParaRPr>
          </a:p>
        </p:txBody>
      </p:sp>
      <p:sp>
        <p:nvSpPr>
          <p:cNvPr id="12" name="object 4">
            <a:extLst>
              <a:ext uri="{FF2B5EF4-FFF2-40B4-BE49-F238E27FC236}">
                <a16:creationId xmlns:a16="http://schemas.microsoft.com/office/drawing/2014/main" id="{97296497-1305-4268-87AF-4C65A0C98E3D}"/>
              </a:ext>
            </a:extLst>
          </p:cNvPr>
          <p:cNvSpPr txBox="1"/>
          <p:nvPr/>
        </p:nvSpPr>
        <p:spPr>
          <a:xfrm>
            <a:off x="4507830" y="2143481"/>
            <a:ext cx="6452130" cy="3555460"/>
          </a:xfrm>
          <a:prstGeom prst="rect">
            <a:avLst/>
          </a:prstGeom>
        </p:spPr>
        <p:txBody>
          <a:bodyPr vert="horz" wrap="square" lIns="0" tIns="137795" rIns="0" bIns="0" rtlCol="0">
            <a:spAutoFit/>
          </a:bodyPr>
          <a:lstStyle/>
          <a:p>
            <a:pPr marL="355600" marR="5080" indent="-342900" algn="r" rtl="1">
              <a:spcBef>
                <a:spcPts val="1200"/>
              </a:spcBef>
              <a:buFont typeface="Arial" panose="020B0604020202020204" pitchFamily="34" charset="0"/>
              <a:buChar char="•"/>
            </a:pPr>
            <a:r>
              <a:rPr lang="ar-SY" sz="2400" b="1" dirty="0">
                <a:cs typeface="Calibri"/>
              </a:rPr>
              <a:t>إن كان عمر الطفل أكثر من 1 سنة؛</a:t>
            </a:r>
          </a:p>
          <a:p>
            <a:pPr marL="355600" marR="5080" indent="-342900" algn="r" rtl="1">
              <a:spcBef>
                <a:spcPts val="1200"/>
              </a:spcBef>
              <a:buFont typeface="Arial" panose="020B0604020202020204" pitchFamily="34" charset="0"/>
              <a:buChar char="•"/>
            </a:pPr>
            <a:r>
              <a:rPr lang="ar-SY" sz="2400" dirty="0">
                <a:cs typeface="Calibri"/>
              </a:rPr>
              <a:t>لا تحاول وضع إصبعكم في فم الطفل لإزالة ما ابتلعه أبداً.</a:t>
            </a:r>
          </a:p>
          <a:p>
            <a:pPr marL="355600" marR="5080" indent="-342900" algn="r" rtl="1">
              <a:spcBef>
                <a:spcPts val="1200"/>
              </a:spcBef>
              <a:buFont typeface="Arial" panose="020B0604020202020204" pitchFamily="34" charset="0"/>
              <a:buChar char="•"/>
            </a:pPr>
            <a:r>
              <a:rPr lang="ar-SY" sz="2400" dirty="0">
                <a:cs typeface="Calibri"/>
              </a:rPr>
              <a:t>قوموا بتطبيق مناورة هيمليك: عليكم إمساك طفلكم من الخلف والضغط على القفص الصدري مع دفع الحجاب الحاجز للأعلى بحيث ترسلون الضغط الموجود في الطرق الهوائية السفلية إلى الأعلى وتخرجون الجسم الأجنبي. يجب القيام بهذه الحركات من قبل شخص مطلع إن كان ذلك ممكناً.</a:t>
            </a:r>
          </a:p>
          <a:p>
            <a:pPr marL="355600" marR="5080" indent="-342900" algn="r" rtl="1">
              <a:spcBef>
                <a:spcPts val="1200"/>
              </a:spcBef>
              <a:buFont typeface="Arial" panose="020B0604020202020204" pitchFamily="34" charset="0"/>
              <a:buChar char="•"/>
            </a:pPr>
            <a:r>
              <a:rPr lang="ar-SY" sz="2400" dirty="0">
                <a:cs typeface="Calibri"/>
              </a:rPr>
              <a:t>اتصلوا بالـ 112</a:t>
            </a:r>
            <a:endParaRPr lang="ar-SY" sz="2000" dirty="0">
              <a:cs typeface="Calibri"/>
            </a:endParaRPr>
          </a:p>
        </p:txBody>
      </p:sp>
    </p:spTree>
    <p:extLst>
      <p:ext uri="{BB962C8B-B14F-4D97-AF65-F5344CB8AC3E}">
        <p14:creationId xmlns:p14="http://schemas.microsoft.com/office/powerpoint/2010/main" val="563781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5C65D7-4754-6543-A5A4-FA0354623E26}"/>
              </a:ext>
            </a:extLst>
          </p:cNvPr>
          <p:cNvPicPr>
            <a:picLocks noChangeAspect="1"/>
          </p:cNvPicPr>
          <p:nvPr/>
        </p:nvPicPr>
        <p:blipFill>
          <a:blip r:embed="rId2"/>
          <a:stretch>
            <a:fillRect/>
          </a:stretch>
        </p:blipFill>
        <p:spPr>
          <a:xfrm>
            <a:off x="0" y="0"/>
            <a:ext cx="12192000" cy="7099398"/>
          </a:xfrm>
          <a:prstGeom prst="rect">
            <a:avLst/>
          </a:prstGeom>
        </p:spPr>
      </p:pic>
      <p:sp>
        <p:nvSpPr>
          <p:cNvPr id="3" name="Slayt Numarası Yer Tutucusu 2"/>
          <p:cNvSpPr>
            <a:spLocks noGrp="1"/>
          </p:cNvSpPr>
          <p:nvPr>
            <p:ph type="sldNum" sz="quarter" idx="4294967295"/>
          </p:nvPr>
        </p:nvSpPr>
        <p:spPr>
          <a:xfrm>
            <a:off x="9448800" y="6356350"/>
            <a:ext cx="2743200" cy="365125"/>
          </a:xfrm>
        </p:spPr>
        <p:txBody>
          <a:bodyPr/>
          <a:lstStyle/>
          <a:p>
            <a:fld id="{7D6F4693-9243-487F-9922-E3D7C687370D}" type="slidenum">
              <a:rPr lang="tr-TR" smtClean="0"/>
              <a:t>37</a:t>
            </a:fld>
            <a:endParaRPr lang="tr-TR"/>
          </a:p>
        </p:txBody>
      </p:sp>
      <p:sp>
        <p:nvSpPr>
          <p:cNvPr id="10" name="Unvan 3"/>
          <p:cNvSpPr txBox="1">
            <a:spLocks/>
          </p:cNvSpPr>
          <p:nvPr/>
        </p:nvSpPr>
        <p:spPr>
          <a:xfrm>
            <a:off x="2152650" y="651933"/>
            <a:ext cx="7886700" cy="1038756"/>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FF0000"/>
                </a:solidFill>
                <a:latin typeface="Times New Roman" panose="02020603050405020304" pitchFamily="18" charset="0"/>
                <a:ea typeface="+mj-ea"/>
                <a:cs typeface="Times New Roman" panose="02020603050405020304" pitchFamily="18" charset="0"/>
              </a:defRPr>
            </a:lvl1pPr>
          </a:lstStyle>
          <a:p>
            <a:pPr>
              <a:defRPr/>
            </a:pPr>
            <a:endParaRPr lang="tr-TR" sz="4000" b="1" dirty="0">
              <a:solidFill>
                <a:srgbClr val="C00000"/>
              </a:solidFill>
              <a:latin typeface="+mn-lt"/>
              <a:cs typeface="+mj-cs"/>
            </a:endParaRPr>
          </a:p>
        </p:txBody>
      </p:sp>
      <p:sp>
        <p:nvSpPr>
          <p:cNvPr id="11" name="Dikdörtgen: Köşeleri Yuvarlatılmış 10">
            <a:extLst>
              <a:ext uri="{FF2B5EF4-FFF2-40B4-BE49-F238E27FC236}">
                <a16:creationId xmlns:a16="http://schemas.microsoft.com/office/drawing/2014/main" id="{5C6AB199-1734-4AC8-AE7C-9083B1E8962B}"/>
              </a:ext>
            </a:extLst>
          </p:cNvPr>
          <p:cNvSpPr/>
          <p:nvPr/>
        </p:nvSpPr>
        <p:spPr>
          <a:xfrm>
            <a:off x="4839665" y="6491769"/>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12" name="Dikdörtgen: Köşeleri Yuvarlatılmış 11">
            <a:extLst>
              <a:ext uri="{FF2B5EF4-FFF2-40B4-BE49-F238E27FC236}">
                <a16:creationId xmlns:a16="http://schemas.microsoft.com/office/drawing/2014/main" id="{DB666340-9853-4DE8-ACB2-19CFB29296EC}"/>
              </a:ext>
            </a:extLst>
          </p:cNvPr>
          <p:cNvSpPr/>
          <p:nvPr/>
        </p:nvSpPr>
        <p:spPr>
          <a:xfrm>
            <a:off x="1583473" y="6375058"/>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sp>
        <p:nvSpPr>
          <p:cNvPr id="13" name="Dikdörtgen: Köşeleri Yuvarlatılmış 12">
            <a:extLst>
              <a:ext uri="{FF2B5EF4-FFF2-40B4-BE49-F238E27FC236}">
                <a16:creationId xmlns:a16="http://schemas.microsoft.com/office/drawing/2014/main" id="{4E5191F6-221B-4697-9F3B-FC30FDD7F74D}"/>
              </a:ext>
            </a:extLst>
          </p:cNvPr>
          <p:cNvSpPr/>
          <p:nvPr/>
        </p:nvSpPr>
        <p:spPr>
          <a:xfrm>
            <a:off x="1583473" y="6034327"/>
            <a:ext cx="1182883" cy="181394"/>
          </a:xfrm>
          <a:prstGeom prst="roundRect">
            <a:avLst>
              <a:gd name="adj" fmla="val 0"/>
            </a:avLst>
          </a:prstGeom>
          <a:solidFill>
            <a:srgbClr val="4D7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4" name="Başlık 1">
            <a:extLst>
              <a:ext uri="{FF2B5EF4-FFF2-40B4-BE49-F238E27FC236}">
                <a16:creationId xmlns:a16="http://schemas.microsoft.com/office/drawing/2014/main" id="{B74D4921-3EE2-4844-9A04-CA12B89B13A9}"/>
              </a:ext>
            </a:extLst>
          </p:cNvPr>
          <p:cNvSpPr txBox="1">
            <a:spLocks/>
          </p:cNvSpPr>
          <p:nvPr/>
        </p:nvSpPr>
        <p:spPr>
          <a:xfrm>
            <a:off x="106578" y="3066551"/>
            <a:ext cx="3486006" cy="116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altLang="en-US" b="1" kern="0" dirty="0">
                <a:solidFill>
                  <a:schemeClr val="bg1"/>
                </a:solidFill>
                <a:latin typeface="Calibri"/>
                <a:cs typeface="Calibri"/>
              </a:rPr>
              <a:t>الحروق</a:t>
            </a:r>
            <a:endParaRPr lang="tr-TR" altLang="en-US" b="1" dirty="0">
              <a:solidFill>
                <a:schemeClr val="bg1"/>
              </a:solidFill>
              <a:latin typeface="+mn-lt"/>
            </a:endParaRPr>
          </a:p>
        </p:txBody>
      </p:sp>
      <p:sp>
        <p:nvSpPr>
          <p:cNvPr id="15" name="object 4">
            <a:extLst>
              <a:ext uri="{FF2B5EF4-FFF2-40B4-BE49-F238E27FC236}">
                <a16:creationId xmlns:a16="http://schemas.microsoft.com/office/drawing/2014/main" id="{A0A935D0-047D-4A52-9A69-E71DA9555073}"/>
              </a:ext>
            </a:extLst>
          </p:cNvPr>
          <p:cNvSpPr txBox="1"/>
          <p:nvPr/>
        </p:nvSpPr>
        <p:spPr>
          <a:xfrm>
            <a:off x="4136799" y="1886219"/>
            <a:ext cx="7606023" cy="3740126"/>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400" dirty="0">
                <a:cs typeface="Calibri"/>
              </a:rPr>
              <a:t>إن الوفيات الناجمة عن الحروق هي ثالث أكثر حالات الوفاة العرضية شيوعاً. تحدث 70% من حالات الحروق خلال السنوات الستة الأولى من العمر.</a:t>
            </a:r>
          </a:p>
          <a:p>
            <a:pPr marL="355600" marR="5080" indent="-342900" algn="just" rtl="1">
              <a:spcBef>
                <a:spcPts val="1200"/>
              </a:spcBef>
              <a:buFont typeface="Arial" panose="020B0604020202020204" pitchFamily="34" charset="0"/>
              <a:buChar char="•"/>
            </a:pPr>
            <a:r>
              <a:rPr lang="ar-SY" sz="2400" dirty="0">
                <a:cs typeface="Calibri"/>
              </a:rPr>
              <a:t>الحروق الحرارية</a:t>
            </a:r>
          </a:p>
          <a:p>
            <a:pPr marL="803275" marR="5080" indent="-342900" algn="just" rtl="1">
              <a:spcBef>
                <a:spcPts val="1200"/>
              </a:spcBef>
              <a:buFont typeface="Arial" panose="020B0604020202020204" pitchFamily="34" charset="0"/>
              <a:buChar char="•"/>
            </a:pPr>
            <a:r>
              <a:rPr lang="ar-SY" sz="2000" dirty="0">
                <a:cs typeface="Calibri"/>
              </a:rPr>
              <a:t>تتشكل نتيجةً للحرارة الرطبة (البخار، جميع أنواع السوائل والمياه المغلية، الزيت)</a:t>
            </a:r>
          </a:p>
          <a:p>
            <a:pPr marL="803275" marR="5080" indent="-342900" algn="just" rtl="1">
              <a:spcBef>
                <a:spcPts val="1200"/>
              </a:spcBef>
              <a:buFont typeface="Arial" panose="020B0604020202020204" pitchFamily="34" charset="0"/>
              <a:buChar char="•"/>
            </a:pPr>
            <a:r>
              <a:rPr lang="ar-SY" sz="2000" dirty="0">
                <a:cs typeface="Calibri"/>
              </a:rPr>
              <a:t>الحرارة الجافة (المعادن الساخنة، المكواة، اللهب، الشمس).</a:t>
            </a:r>
          </a:p>
          <a:p>
            <a:pPr marL="355600" marR="5080" indent="-342900" algn="just" rtl="1">
              <a:spcBef>
                <a:spcPts val="1200"/>
              </a:spcBef>
              <a:buFont typeface="Arial" panose="020B0604020202020204" pitchFamily="34" charset="0"/>
              <a:buChar char="•"/>
            </a:pPr>
            <a:r>
              <a:rPr lang="ar-SY" sz="2400" dirty="0">
                <a:cs typeface="Calibri"/>
              </a:rPr>
              <a:t>الحروق الكهربائية</a:t>
            </a:r>
          </a:p>
          <a:p>
            <a:pPr marL="355600" marR="5080" indent="-342900" algn="just" rtl="1">
              <a:spcBef>
                <a:spcPts val="1200"/>
              </a:spcBef>
              <a:buFont typeface="Arial" panose="020B0604020202020204" pitchFamily="34" charset="0"/>
              <a:buChar char="•"/>
            </a:pPr>
            <a:r>
              <a:rPr lang="ar-SY" sz="2400" dirty="0">
                <a:cs typeface="Calibri"/>
              </a:rPr>
              <a:t>الحروق الكيميائية</a:t>
            </a:r>
          </a:p>
        </p:txBody>
      </p:sp>
    </p:spTree>
    <p:extLst>
      <p:ext uri="{BB962C8B-B14F-4D97-AF65-F5344CB8AC3E}">
        <p14:creationId xmlns:p14="http://schemas.microsoft.com/office/powerpoint/2010/main" val="4116819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2EEB17-2CE2-A44C-87DA-7AD3294C8E8A}"/>
              </a:ext>
            </a:extLst>
          </p:cNvPr>
          <p:cNvPicPr>
            <a:picLocks noChangeAspect="1"/>
          </p:cNvPicPr>
          <p:nvPr/>
        </p:nvPicPr>
        <p:blipFill>
          <a:blip r:embed="rId2"/>
          <a:stretch>
            <a:fillRect/>
          </a:stretch>
        </p:blipFill>
        <p:spPr>
          <a:xfrm>
            <a:off x="0" y="0"/>
            <a:ext cx="12192000" cy="7099398"/>
          </a:xfrm>
          <a:prstGeom prst="rect">
            <a:avLst/>
          </a:prstGeom>
        </p:spPr>
      </p:pic>
      <p:pic>
        <p:nvPicPr>
          <p:cNvPr id="7" name="Resim 6"/>
          <p:cNvPicPr>
            <a:picLocks noChangeAspect="1"/>
          </p:cNvPicPr>
          <p:nvPr/>
        </p:nvPicPr>
        <p:blipFill>
          <a:blip r:embed="rId3">
            <a:clrChange>
              <a:clrFrom>
                <a:srgbClr val="FFFFFF"/>
              </a:clrFrom>
              <a:clrTo>
                <a:srgbClr val="FFFFFF">
                  <a:alpha val="0"/>
                </a:srgbClr>
              </a:clrTo>
            </a:clrChange>
          </a:blip>
          <a:stretch>
            <a:fillRect/>
          </a:stretch>
        </p:blipFill>
        <p:spPr>
          <a:xfrm>
            <a:off x="562478" y="3061309"/>
            <a:ext cx="2774615" cy="2796566"/>
          </a:xfrm>
          <a:prstGeom prst="rect">
            <a:avLst/>
          </a:prstGeom>
        </p:spPr>
      </p:pic>
      <p:sp>
        <p:nvSpPr>
          <p:cNvPr id="3" name="Slayt Numarası Yer Tutucusu 2"/>
          <p:cNvSpPr>
            <a:spLocks noGrp="1"/>
          </p:cNvSpPr>
          <p:nvPr>
            <p:ph type="sldNum" sz="quarter" idx="4294967295"/>
          </p:nvPr>
        </p:nvSpPr>
        <p:spPr>
          <a:xfrm>
            <a:off x="9448800" y="6356350"/>
            <a:ext cx="2743200" cy="365125"/>
          </a:xfrm>
        </p:spPr>
        <p:txBody>
          <a:bodyPr/>
          <a:lstStyle/>
          <a:p>
            <a:fld id="{7D6F4693-9243-487F-9922-E3D7C687370D}" type="slidenum">
              <a:rPr lang="tr-TR" smtClean="0"/>
              <a:t>38</a:t>
            </a:fld>
            <a:endParaRPr lang="tr-TR"/>
          </a:p>
        </p:txBody>
      </p:sp>
      <p:sp>
        <p:nvSpPr>
          <p:cNvPr id="10" name="Dikdörtgen: Köşeleri Yuvarlatılmış 9">
            <a:extLst>
              <a:ext uri="{FF2B5EF4-FFF2-40B4-BE49-F238E27FC236}">
                <a16:creationId xmlns:a16="http://schemas.microsoft.com/office/drawing/2014/main" id="{35312D72-CBD0-408F-A27E-0A5815763641}"/>
              </a:ext>
            </a:extLst>
          </p:cNvPr>
          <p:cNvSpPr/>
          <p:nvPr/>
        </p:nvSpPr>
        <p:spPr>
          <a:xfrm>
            <a:off x="4839665" y="6449763"/>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12" name="Dikdörtgen: Köşeleri Yuvarlatılmış 11">
            <a:extLst>
              <a:ext uri="{FF2B5EF4-FFF2-40B4-BE49-F238E27FC236}">
                <a16:creationId xmlns:a16="http://schemas.microsoft.com/office/drawing/2014/main" id="{403738A9-81CC-46D5-AD14-C240D1090081}"/>
              </a:ext>
            </a:extLst>
          </p:cNvPr>
          <p:cNvSpPr/>
          <p:nvPr/>
        </p:nvSpPr>
        <p:spPr>
          <a:xfrm>
            <a:off x="1583473" y="6375058"/>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sp>
        <p:nvSpPr>
          <p:cNvPr id="13" name="Dikdörtgen: Köşeleri Yuvarlatılmış 12">
            <a:extLst>
              <a:ext uri="{FF2B5EF4-FFF2-40B4-BE49-F238E27FC236}">
                <a16:creationId xmlns:a16="http://schemas.microsoft.com/office/drawing/2014/main" id="{7BA3C811-3907-4382-8602-944F0B851572}"/>
              </a:ext>
            </a:extLst>
          </p:cNvPr>
          <p:cNvSpPr/>
          <p:nvPr/>
        </p:nvSpPr>
        <p:spPr>
          <a:xfrm>
            <a:off x="1583473" y="6034327"/>
            <a:ext cx="1182883" cy="181394"/>
          </a:xfrm>
          <a:prstGeom prst="roundRect">
            <a:avLst>
              <a:gd name="adj" fmla="val 0"/>
            </a:avLst>
          </a:prstGeom>
          <a:solidFill>
            <a:srgbClr val="4D7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1" name="Başlık 1">
            <a:extLst>
              <a:ext uri="{FF2B5EF4-FFF2-40B4-BE49-F238E27FC236}">
                <a16:creationId xmlns:a16="http://schemas.microsoft.com/office/drawing/2014/main" id="{0A3AFB49-28CB-4D8D-9B6B-6C5D1A1746BC}"/>
              </a:ext>
            </a:extLst>
          </p:cNvPr>
          <p:cNvSpPr txBox="1">
            <a:spLocks/>
          </p:cNvSpPr>
          <p:nvPr/>
        </p:nvSpPr>
        <p:spPr>
          <a:xfrm>
            <a:off x="106578" y="2069023"/>
            <a:ext cx="3486006" cy="116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altLang="en-US" b="1" kern="0" dirty="0">
                <a:solidFill>
                  <a:schemeClr val="bg1"/>
                </a:solidFill>
                <a:latin typeface="Calibri"/>
                <a:cs typeface="Calibri"/>
              </a:rPr>
              <a:t>الحروق</a:t>
            </a:r>
            <a:endParaRPr lang="tr-TR" altLang="en-US" b="1" dirty="0">
              <a:solidFill>
                <a:schemeClr val="bg1"/>
              </a:solidFill>
              <a:latin typeface="+mn-lt"/>
            </a:endParaRPr>
          </a:p>
        </p:txBody>
      </p:sp>
      <p:sp>
        <p:nvSpPr>
          <p:cNvPr id="14" name="object 4">
            <a:extLst>
              <a:ext uri="{FF2B5EF4-FFF2-40B4-BE49-F238E27FC236}">
                <a16:creationId xmlns:a16="http://schemas.microsoft.com/office/drawing/2014/main" id="{FA523816-179E-476F-B7D2-1F407AF837FB}"/>
              </a:ext>
            </a:extLst>
          </p:cNvPr>
          <p:cNvSpPr txBox="1"/>
          <p:nvPr/>
        </p:nvSpPr>
        <p:spPr>
          <a:xfrm>
            <a:off x="8495392" y="1886219"/>
            <a:ext cx="3247429" cy="3832459"/>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400" dirty="0">
                <a:cs typeface="Calibri"/>
              </a:rPr>
              <a:t>سقطت </a:t>
            </a:r>
            <a:r>
              <a:rPr lang="tr-TR" sz="2400" dirty="0">
                <a:cs typeface="Calibri"/>
              </a:rPr>
              <a:t>M.Ç.</a:t>
            </a:r>
            <a:r>
              <a:rPr lang="ar-SY" sz="2400" dirty="0">
                <a:cs typeface="Calibri"/>
              </a:rPr>
              <a:t> البالغة من العمر 4 سنوات والتي انتهزت فرصة عدم وجود والدتها التي أعدت الخبز في التنور الموجود داخل حديقة منزلهم وذهبت بالخبز إلى المنزل على رأس التنور وسقطت داخل التنور المشتعل الذي كانت تلعب حوله بعد أن فقدت توزانها.</a:t>
            </a:r>
          </a:p>
        </p:txBody>
      </p:sp>
      <p:sp>
        <p:nvSpPr>
          <p:cNvPr id="15" name="object 4">
            <a:extLst>
              <a:ext uri="{FF2B5EF4-FFF2-40B4-BE49-F238E27FC236}">
                <a16:creationId xmlns:a16="http://schemas.microsoft.com/office/drawing/2014/main" id="{DFC137E2-2D04-4ED7-941C-C9B54707BFE2}"/>
              </a:ext>
            </a:extLst>
          </p:cNvPr>
          <p:cNvSpPr txBox="1"/>
          <p:nvPr/>
        </p:nvSpPr>
        <p:spPr>
          <a:xfrm>
            <a:off x="4560707" y="1900071"/>
            <a:ext cx="3247430" cy="3617016"/>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400" dirty="0">
                <a:cs typeface="Calibri"/>
              </a:rPr>
              <a:t>فارق الطفل الصغير الذي سقط في القدر الذي كان يطبخ فيه الفاصولياء من أجل حفل زفاف في منطقة طرسوس في مرسين الحياة محترقا.</a:t>
            </a:r>
          </a:p>
          <a:p>
            <a:pPr marL="355600" marR="5080" indent="-342900" algn="just" rtl="1">
              <a:spcBef>
                <a:spcPts val="1200"/>
              </a:spcBef>
              <a:buFont typeface="Arial" panose="020B0604020202020204" pitchFamily="34" charset="0"/>
              <a:buChar char="•"/>
            </a:pPr>
            <a:r>
              <a:rPr lang="ar-SY" sz="2400" dirty="0">
                <a:cs typeface="Calibri"/>
              </a:rPr>
              <a:t>فارق طفل سقط في قدر الحليب الساخن في شرناق الحياة محترقاً.</a:t>
            </a:r>
          </a:p>
        </p:txBody>
      </p:sp>
    </p:spTree>
    <p:extLst>
      <p:ext uri="{BB962C8B-B14F-4D97-AF65-F5344CB8AC3E}">
        <p14:creationId xmlns:p14="http://schemas.microsoft.com/office/powerpoint/2010/main" val="3363538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4294967295"/>
          </p:nvPr>
        </p:nvSpPr>
        <p:spPr>
          <a:xfrm>
            <a:off x="9448800" y="6356350"/>
            <a:ext cx="2743200" cy="365125"/>
          </a:xfrm>
        </p:spPr>
        <p:txBody>
          <a:bodyPr/>
          <a:lstStyle/>
          <a:p>
            <a:fld id="{7D6F4693-9243-487F-9922-E3D7C687370D}" type="slidenum">
              <a:rPr lang="tr-TR" smtClean="0"/>
              <a:t>39</a:t>
            </a:fld>
            <a:endParaRPr lang="tr-TR"/>
          </a:p>
        </p:txBody>
      </p:sp>
      <p:sp>
        <p:nvSpPr>
          <p:cNvPr id="6" name="Dikdörtgen: Köşeleri Yuvarlatılmış 5">
            <a:extLst>
              <a:ext uri="{FF2B5EF4-FFF2-40B4-BE49-F238E27FC236}">
                <a16:creationId xmlns:a16="http://schemas.microsoft.com/office/drawing/2014/main" id="{A85B7B0C-9FD5-40E4-B96C-781F6A2767E7}"/>
              </a:ext>
            </a:extLst>
          </p:cNvPr>
          <p:cNvSpPr/>
          <p:nvPr/>
        </p:nvSpPr>
        <p:spPr>
          <a:xfrm>
            <a:off x="4839665" y="6297359"/>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7" name="Dikdörtgen: Köşeleri Yuvarlatılmış 6">
            <a:extLst>
              <a:ext uri="{FF2B5EF4-FFF2-40B4-BE49-F238E27FC236}">
                <a16:creationId xmlns:a16="http://schemas.microsoft.com/office/drawing/2014/main" id="{66C36B20-BD12-4E6A-BE99-5B3E9FB3DE43}"/>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8" name="Resim 7">
            <a:extLst>
              <a:ext uri="{FF2B5EF4-FFF2-40B4-BE49-F238E27FC236}">
                <a16:creationId xmlns:a16="http://schemas.microsoft.com/office/drawing/2014/main" id="{D57E1653-32CA-465E-8CEA-E20204827B82}"/>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9" name="Dikdörtgen: Köşeleri Yuvarlatılmış 8">
            <a:extLst>
              <a:ext uri="{FF2B5EF4-FFF2-40B4-BE49-F238E27FC236}">
                <a16:creationId xmlns:a16="http://schemas.microsoft.com/office/drawing/2014/main" id="{B4D37AAB-7AA0-4756-91B1-2A0C1A1ADC9E}"/>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0" name="Başlık 1">
            <a:extLst>
              <a:ext uri="{FF2B5EF4-FFF2-40B4-BE49-F238E27FC236}">
                <a16:creationId xmlns:a16="http://schemas.microsoft.com/office/drawing/2014/main" id="{0EE5A9A0-D298-43CD-A3FA-16B8D4F4ADEA}"/>
              </a:ext>
            </a:extLst>
          </p:cNvPr>
          <p:cNvSpPr txBox="1">
            <a:spLocks/>
          </p:cNvSpPr>
          <p:nvPr/>
        </p:nvSpPr>
        <p:spPr>
          <a:xfrm>
            <a:off x="1178668" y="1435451"/>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الوقاية من الحروق - </a:t>
            </a:r>
            <a:r>
              <a:rPr lang="tr-TR" b="1" kern="0" dirty="0">
                <a:solidFill>
                  <a:schemeClr val="accent1">
                    <a:lumMod val="75000"/>
                  </a:schemeClr>
                </a:solidFill>
                <a:latin typeface="Calibri"/>
                <a:cs typeface="Calibri"/>
              </a:rPr>
              <a:t>I</a:t>
            </a:r>
            <a:endParaRPr lang="tr-TR" altLang="en-US" b="1" dirty="0">
              <a:solidFill>
                <a:schemeClr val="accent1">
                  <a:lumMod val="75000"/>
                </a:schemeClr>
              </a:solidFill>
              <a:latin typeface="+mn-lt"/>
            </a:endParaRPr>
          </a:p>
        </p:txBody>
      </p:sp>
      <p:sp>
        <p:nvSpPr>
          <p:cNvPr id="11" name="object 4">
            <a:extLst>
              <a:ext uri="{FF2B5EF4-FFF2-40B4-BE49-F238E27FC236}">
                <a16:creationId xmlns:a16="http://schemas.microsoft.com/office/drawing/2014/main" id="{01E9E161-34EB-4297-960C-E8AC37D62FC1}"/>
              </a:ext>
            </a:extLst>
          </p:cNvPr>
          <p:cNvSpPr txBox="1"/>
          <p:nvPr/>
        </p:nvSpPr>
        <p:spPr>
          <a:xfrm>
            <a:off x="1713021" y="2047948"/>
            <a:ext cx="9246938" cy="3063018"/>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000" dirty="0">
                <a:cs typeface="Calibri"/>
              </a:rPr>
              <a:t>يجب أن تكون حوامل القدور على الطرف المعاكس أثناء الطهي.</a:t>
            </a:r>
          </a:p>
          <a:p>
            <a:pPr marL="355600" marR="5080" indent="-342900" algn="just" rtl="1">
              <a:spcBef>
                <a:spcPts val="1200"/>
              </a:spcBef>
              <a:buFont typeface="Arial" panose="020B0604020202020204" pitchFamily="34" charset="0"/>
              <a:buChar char="•"/>
            </a:pPr>
            <a:r>
              <a:rPr lang="ar-SY" sz="2000" dirty="0">
                <a:cs typeface="Calibri"/>
              </a:rPr>
              <a:t>لا تحملوا طفلكم أو رضيعكم في حضنكم أثناء الطهي.</a:t>
            </a:r>
          </a:p>
          <a:p>
            <a:pPr marL="355600" marR="5080" indent="-342900" algn="just" rtl="1">
              <a:spcBef>
                <a:spcPts val="1200"/>
              </a:spcBef>
              <a:buFont typeface="Arial" panose="020B0604020202020204" pitchFamily="34" charset="0"/>
              <a:buChar char="•"/>
            </a:pPr>
            <a:r>
              <a:rPr lang="ar-SY" sz="2000" dirty="0">
                <a:cs typeface="Calibri"/>
              </a:rPr>
              <a:t>لا بد لكم من رؤية المكان الذي فيه طفلكم عندما تضطرون إلى المشي في المطبخ وفي يدكم شيء ساخن؛ لا تتعثروا به</a:t>
            </a:r>
          </a:p>
          <a:p>
            <a:pPr marL="355600" marR="5080" indent="-342900" algn="just" rtl="1">
              <a:spcBef>
                <a:spcPts val="1200"/>
              </a:spcBef>
              <a:buFont typeface="Arial" panose="020B0604020202020204" pitchFamily="34" charset="0"/>
              <a:buChar char="•"/>
            </a:pPr>
            <a:r>
              <a:rPr lang="ar-SY" sz="2000" dirty="0">
                <a:cs typeface="Calibri"/>
              </a:rPr>
              <a:t>لا تحملوا أو تشربوا المشروبات الساخنة (الشاي، القهوة، الحساء، إلخ.) بينما طفلكم موجود في حضنكم</a:t>
            </a:r>
          </a:p>
          <a:p>
            <a:pPr marL="355600" marR="5080" indent="-342900" algn="just" rtl="1">
              <a:spcBef>
                <a:spcPts val="1200"/>
              </a:spcBef>
              <a:buFont typeface="Arial" panose="020B0604020202020204" pitchFamily="34" charset="0"/>
              <a:buChar char="•"/>
            </a:pPr>
            <a:r>
              <a:rPr lang="ar-SY" sz="2000" dirty="0">
                <a:cs typeface="Calibri"/>
              </a:rPr>
              <a:t>لا تستخدموا أغطية الموائد؛ قد يسحبها طفلكم ويسكب على نفسه الأغذية الساخنة</a:t>
            </a:r>
          </a:p>
          <a:p>
            <a:pPr marL="355600" marR="5080" indent="-342900" algn="just" rtl="1">
              <a:spcBef>
                <a:spcPts val="1200"/>
              </a:spcBef>
              <a:buFont typeface="Arial" panose="020B0604020202020204" pitchFamily="34" charset="0"/>
              <a:buChar char="•"/>
            </a:pPr>
            <a:r>
              <a:rPr lang="ar-SY" sz="2000" dirty="0">
                <a:cs typeface="Calibri"/>
              </a:rPr>
              <a:t>لا تحضروا الأغذية والمشروبات الساخنة كالأواني وأباريق الشاي إلى المائدة إن كنتم تأكلون على الأرض.</a:t>
            </a:r>
            <a:endParaRPr lang="ar-SY" sz="1600" dirty="0">
              <a:cs typeface="Calibri"/>
            </a:endParaRPr>
          </a:p>
        </p:txBody>
      </p:sp>
    </p:spTree>
    <p:extLst>
      <p:ext uri="{BB962C8B-B14F-4D97-AF65-F5344CB8AC3E}">
        <p14:creationId xmlns:p14="http://schemas.microsoft.com/office/powerpoint/2010/main" val="3913572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583472" y="1790293"/>
            <a:ext cx="9376485" cy="581321"/>
          </a:xfrm>
        </p:spPr>
        <p:txBody>
          <a:bodyPr>
            <a:normAutofit fontScale="90000"/>
          </a:bodyPr>
          <a:lstStyle/>
          <a:p>
            <a:pPr algn="r" rtl="1"/>
            <a:r>
              <a:rPr lang="ar-SY" b="1" kern="0" dirty="0">
                <a:solidFill>
                  <a:schemeClr val="accent1">
                    <a:lumMod val="75000"/>
                  </a:schemeClr>
                </a:solidFill>
                <a:latin typeface="Calibri"/>
                <a:cs typeface="Calibri"/>
              </a:rPr>
              <a:t>لماذا هي مهمة؟</a:t>
            </a:r>
            <a:endParaRPr lang="tr-TR" altLang="en-US" b="1" dirty="0">
              <a:solidFill>
                <a:schemeClr val="accent1">
                  <a:lumMod val="75000"/>
                </a:schemeClr>
              </a:solidFill>
              <a:latin typeface="+mn-lt"/>
            </a:endParaRPr>
          </a:p>
        </p:txBody>
      </p:sp>
      <p:sp>
        <p:nvSpPr>
          <p:cNvPr id="5" name="Slayt Numarası Yer Tutucusu 4"/>
          <p:cNvSpPr>
            <a:spLocks noGrp="1"/>
          </p:cNvSpPr>
          <p:nvPr>
            <p:ph type="sldNum" sz="quarter" idx="4294967295"/>
          </p:nvPr>
        </p:nvSpPr>
        <p:spPr>
          <a:xfrm>
            <a:off x="9448800" y="6356349"/>
            <a:ext cx="2743200" cy="365125"/>
          </a:xfrm>
        </p:spPr>
        <p:txBody>
          <a:bodyPr/>
          <a:lstStyle/>
          <a:p>
            <a:fld id="{7D6F4693-9243-487F-9922-E3D7C687370D}" type="slidenum">
              <a:rPr lang="tr-TR" smtClean="0"/>
              <a:t>4</a:t>
            </a:fld>
            <a:endParaRPr lang="tr-TR" dirty="0"/>
          </a:p>
        </p:txBody>
      </p:sp>
      <p:sp>
        <p:nvSpPr>
          <p:cNvPr id="6" name="Dikdörtgen: Köşeleri Yuvarlatılmış 5">
            <a:extLst>
              <a:ext uri="{FF2B5EF4-FFF2-40B4-BE49-F238E27FC236}">
                <a16:creationId xmlns:a16="http://schemas.microsoft.com/office/drawing/2014/main" id="{15D4D315-C66B-40D2-BDDD-7EE71EC205CC}"/>
              </a:ext>
            </a:extLst>
          </p:cNvPr>
          <p:cNvSpPr/>
          <p:nvPr/>
        </p:nvSpPr>
        <p:spPr>
          <a:xfrm>
            <a:off x="4839665" y="6255797"/>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7" name="Dikdörtgen: Köşeleri Yuvarlatılmış 6">
            <a:extLst>
              <a:ext uri="{FF2B5EF4-FFF2-40B4-BE49-F238E27FC236}">
                <a16:creationId xmlns:a16="http://schemas.microsoft.com/office/drawing/2014/main" id="{578F6564-6F2E-4C32-89A9-00E679CCDCAF}"/>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8" name="Resim 7">
            <a:extLst>
              <a:ext uri="{FF2B5EF4-FFF2-40B4-BE49-F238E27FC236}">
                <a16:creationId xmlns:a16="http://schemas.microsoft.com/office/drawing/2014/main" id="{6A96688F-289B-41F9-8FFA-AEE6D47260BD}"/>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9" name="Dikdörtgen: Köşeleri Yuvarlatılmış 8">
            <a:extLst>
              <a:ext uri="{FF2B5EF4-FFF2-40B4-BE49-F238E27FC236}">
                <a16:creationId xmlns:a16="http://schemas.microsoft.com/office/drawing/2014/main" id="{EF69A057-9D6D-4499-ABB2-D3C29706C5B9}"/>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5" name="object 4">
            <a:extLst>
              <a:ext uri="{FF2B5EF4-FFF2-40B4-BE49-F238E27FC236}">
                <a16:creationId xmlns:a16="http://schemas.microsoft.com/office/drawing/2014/main" id="{04F28B10-E77D-41F8-ABD1-4E0488B63F10}"/>
              </a:ext>
            </a:extLst>
          </p:cNvPr>
          <p:cNvSpPr txBox="1"/>
          <p:nvPr/>
        </p:nvSpPr>
        <p:spPr>
          <a:xfrm>
            <a:off x="1713021" y="2375494"/>
            <a:ext cx="9246937" cy="2970685"/>
          </a:xfrm>
          <a:prstGeom prst="rect">
            <a:avLst/>
          </a:prstGeom>
        </p:spPr>
        <p:txBody>
          <a:bodyPr vert="horz" wrap="square" lIns="0" tIns="137795" rIns="0" bIns="0" rtlCol="0">
            <a:spAutoFit/>
          </a:bodyPr>
          <a:lstStyle/>
          <a:p>
            <a:pPr marL="12700" marR="5080" algn="just" rtl="1">
              <a:spcBef>
                <a:spcPts val="1200"/>
              </a:spcBef>
            </a:pPr>
            <a:r>
              <a:rPr lang="ar-SY" sz="2400" dirty="0">
                <a:cs typeface="Calibri"/>
              </a:rPr>
              <a:t>على مستوى جميع أنحاء العالم</a:t>
            </a:r>
          </a:p>
          <a:p>
            <a:pPr marL="355600" marR="5080" indent="-342900" algn="just" rtl="1">
              <a:spcBef>
                <a:spcPts val="1200"/>
              </a:spcBef>
              <a:buFont typeface="Arial" panose="020B0604020202020204" pitchFamily="34" charset="0"/>
              <a:buChar char="•"/>
            </a:pPr>
            <a:r>
              <a:rPr lang="ar-SY" sz="2400" dirty="0">
                <a:cs typeface="Calibri"/>
              </a:rPr>
              <a:t>تعد الإصابات المنزلية المنزلية من بين الأسباب الثلاثة الأولى لمراجعات طوارئ للأطفال.</a:t>
            </a:r>
          </a:p>
          <a:p>
            <a:pPr marL="355600" marR="5080" indent="-342900" algn="just" rtl="1">
              <a:spcBef>
                <a:spcPts val="1200"/>
              </a:spcBef>
              <a:buFont typeface="Arial" panose="020B0604020202020204" pitchFamily="34" charset="0"/>
              <a:buChar char="•"/>
            </a:pPr>
            <a:r>
              <a:rPr lang="ar-SY" sz="2400" dirty="0">
                <a:cs typeface="Calibri"/>
              </a:rPr>
              <a:t>إن عدد الأطفال الذين يموتون بسبب الإصابات في المنزل سنوياً أعلى من عدد الأطفال الذين يموتون بسبب أمراض مثل ابيضاض الدم والتهاب السحايا.</a:t>
            </a:r>
          </a:p>
          <a:p>
            <a:pPr marL="355600" marR="5080" indent="-342900" algn="just" rtl="1">
              <a:spcBef>
                <a:spcPts val="1200"/>
              </a:spcBef>
              <a:buFont typeface="Arial" panose="020B0604020202020204" pitchFamily="34" charset="0"/>
              <a:buChar char="•"/>
            </a:pPr>
            <a:r>
              <a:rPr lang="ar-SY" sz="2400" dirty="0">
                <a:cs typeface="Calibri"/>
              </a:rPr>
              <a:t>يحدث 70-75% من إصابات مرحلة الطفولة داخل المنزل أو في محيطه القريب.</a:t>
            </a:r>
          </a:p>
          <a:p>
            <a:pPr marL="355600" marR="5080" indent="-342900" algn="just" rtl="1">
              <a:spcBef>
                <a:spcPts val="1200"/>
              </a:spcBef>
              <a:buFont typeface="Arial" panose="020B0604020202020204" pitchFamily="34" charset="0"/>
              <a:buChar char="•"/>
            </a:pPr>
            <a:r>
              <a:rPr lang="ar-SY" sz="2400" dirty="0">
                <a:cs typeface="Calibri"/>
              </a:rPr>
              <a:t>تحدث 58% من الإصابات عندما يكون الطفل بجوار شخص بالغ.</a:t>
            </a:r>
          </a:p>
        </p:txBody>
      </p:sp>
    </p:spTree>
    <p:extLst>
      <p:ext uri="{BB962C8B-B14F-4D97-AF65-F5344CB8AC3E}">
        <p14:creationId xmlns:p14="http://schemas.microsoft.com/office/powerpoint/2010/main" val="4026237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4294967295"/>
          </p:nvPr>
        </p:nvSpPr>
        <p:spPr>
          <a:xfrm>
            <a:off x="9448800" y="6356350"/>
            <a:ext cx="2743200" cy="365125"/>
          </a:xfrm>
        </p:spPr>
        <p:txBody>
          <a:bodyPr/>
          <a:lstStyle/>
          <a:p>
            <a:fld id="{7D6F4693-9243-487F-9922-E3D7C687370D}" type="slidenum">
              <a:rPr lang="tr-TR" smtClean="0"/>
              <a:t>40</a:t>
            </a:fld>
            <a:endParaRPr lang="tr-TR"/>
          </a:p>
        </p:txBody>
      </p:sp>
      <p:sp>
        <p:nvSpPr>
          <p:cNvPr id="8" name="Dikdörtgen: Köşeleri Yuvarlatılmış 7">
            <a:extLst>
              <a:ext uri="{FF2B5EF4-FFF2-40B4-BE49-F238E27FC236}">
                <a16:creationId xmlns:a16="http://schemas.microsoft.com/office/drawing/2014/main" id="{583D8562-A285-42A6-9BC0-E0B284DDC092}"/>
              </a:ext>
            </a:extLst>
          </p:cNvPr>
          <p:cNvSpPr/>
          <p:nvPr/>
        </p:nvSpPr>
        <p:spPr>
          <a:xfrm>
            <a:off x="4839665" y="6297363"/>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10" name="Dikdörtgen: Köşeleri Yuvarlatılmış 9">
            <a:extLst>
              <a:ext uri="{FF2B5EF4-FFF2-40B4-BE49-F238E27FC236}">
                <a16:creationId xmlns:a16="http://schemas.microsoft.com/office/drawing/2014/main" id="{ACCEC7F6-7AF3-48CF-94B7-93C21B058F2E}"/>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12" name="Resim 11">
            <a:extLst>
              <a:ext uri="{FF2B5EF4-FFF2-40B4-BE49-F238E27FC236}">
                <a16:creationId xmlns:a16="http://schemas.microsoft.com/office/drawing/2014/main" id="{B5F6A390-9579-42FE-A878-C1F069703547}"/>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13" name="Dikdörtgen: Köşeleri Yuvarlatılmış 12">
            <a:extLst>
              <a:ext uri="{FF2B5EF4-FFF2-40B4-BE49-F238E27FC236}">
                <a16:creationId xmlns:a16="http://schemas.microsoft.com/office/drawing/2014/main" id="{85981BA4-2DE8-4F09-95EB-2EF4D49C492F}"/>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4" name="Başlık 1">
            <a:extLst>
              <a:ext uri="{FF2B5EF4-FFF2-40B4-BE49-F238E27FC236}">
                <a16:creationId xmlns:a16="http://schemas.microsoft.com/office/drawing/2014/main" id="{12C95F00-D5B6-423B-8FDF-5D12BFBEC5B8}"/>
              </a:ext>
            </a:extLst>
          </p:cNvPr>
          <p:cNvSpPr txBox="1">
            <a:spLocks/>
          </p:cNvSpPr>
          <p:nvPr/>
        </p:nvSpPr>
        <p:spPr>
          <a:xfrm>
            <a:off x="1178668" y="1435451"/>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الوقاية من الحروق - </a:t>
            </a:r>
            <a:r>
              <a:rPr lang="tr-TR" b="1" kern="0" dirty="0">
                <a:solidFill>
                  <a:schemeClr val="accent1">
                    <a:lumMod val="75000"/>
                  </a:schemeClr>
                </a:solidFill>
                <a:latin typeface="Calibri"/>
                <a:cs typeface="Calibri"/>
              </a:rPr>
              <a:t>II</a:t>
            </a:r>
            <a:endParaRPr lang="tr-TR" altLang="en-US" b="1" dirty="0">
              <a:solidFill>
                <a:schemeClr val="accent1">
                  <a:lumMod val="75000"/>
                </a:schemeClr>
              </a:solidFill>
              <a:latin typeface="+mn-lt"/>
            </a:endParaRPr>
          </a:p>
        </p:txBody>
      </p:sp>
      <p:sp>
        <p:nvSpPr>
          <p:cNvPr id="15" name="object 4">
            <a:extLst>
              <a:ext uri="{FF2B5EF4-FFF2-40B4-BE49-F238E27FC236}">
                <a16:creationId xmlns:a16="http://schemas.microsoft.com/office/drawing/2014/main" id="{F244D65F-1686-403F-A8AA-07179A6BCB03}"/>
              </a:ext>
            </a:extLst>
          </p:cNvPr>
          <p:cNvSpPr txBox="1"/>
          <p:nvPr/>
        </p:nvSpPr>
        <p:spPr>
          <a:xfrm>
            <a:off x="6996545" y="2047948"/>
            <a:ext cx="3963414" cy="3216906"/>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000" dirty="0">
                <a:cs typeface="Calibri"/>
              </a:rPr>
              <a:t>قوموا بتأمين الموقد أو المدفأة أو المدفأة الجدارية بحيث لا يتمكن طفلكم من الوصول إليها</a:t>
            </a:r>
          </a:p>
          <a:p>
            <a:pPr marL="355600" marR="5080" indent="-342900" algn="just" rtl="1">
              <a:spcBef>
                <a:spcPts val="1200"/>
              </a:spcBef>
              <a:buFont typeface="Arial" panose="020B0604020202020204" pitchFamily="34" charset="0"/>
              <a:buChar char="•"/>
            </a:pPr>
            <a:r>
              <a:rPr lang="ar-SY" sz="2000" dirty="0">
                <a:cs typeface="Calibri"/>
              </a:rPr>
              <a:t>لا تسخنوا زجاجات حليب طفلكم في الميكروويف؛ يسخن الحليب بشكل غير متساوٍ وقد يحترق فم طفلكم</a:t>
            </a:r>
          </a:p>
          <a:p>
            <a:pPr marL="355600" marR="5080" indent="-342900" algn="just" rtl="1">
              <a:spcBef>
                <a:spcPts val="1200"/>
              </a:spcBef>
              <a:buFont typeface="Arial" panose="020B0604020202020204" pitchFamily="34" charset="0"/>
              <a:buChar char="•"/>
            </a:pPr>
            <a:r>
              <a:rPr lang="ar-SY" sz="2000" dirty="0">
                <a:cs typeface="Calibri"/>
              </a:rPr>
              <a:t>تحققوا من درجة حرارة ماء حمام الطفل بمرفقكم في كل مرة؛ قوموا بفتح الماء البارد أولاً ثم قوموا بتفتيره بالماء الساخن.</a:t>
            </a:r>
            <a:endParaRPr lang="ar-SY" sz="1600" dirty="0">
              <a:cs typeface="Calibri"/>
            </a:endParaRPr>
          </a:p>
        </p:txBody>
      </p:sp>
      <p:sp>
        <p:nvSpPr>
          <p:cNvPr id="16" name="object 4">
            <a:extLst>
              <a:ext uri="{FF2B5EF4-FFF2-40B4-BE49-F238E27FC236}">
                <a16:creationId xmlns:a16="http://schemas.microsoft.com/office/drawing/2014/main" id="{A29BCE2A-D60A-4EC1-B1D5-FBAA2BDAC3FA}"/>
              </a:ext>
            </a:extLst>
          </p:cNvPr>
          <p:cNvSpPr txBox="1"/>
          <p:nvPr/>
        </p:nvSpPr>
        <p:spPr>
          <a:xfrm>
            <a:off x="1884226" y="2047944"/>
            <a:ext cx="3963414" cy="3678571"/>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000" dirty="0">
                <a:cs typeface="Calibri"/>
              </a:rPr>
              <a:t>حافظوا على علب الكبريت والولاعات بعيداً عن متناول أيدي الأطفال</a:t>
            </a:r>
          </a:p>
          <a:p>
            <a:pPr marL="355600" marR="5080" indent="-342900" algn="just" rtl="1">
              <a:spcBef>
                <a:spcPts val="1200"/>
              </a:spcBef>
              <a:buFont typeface="Arial" panose="020B0604020202020204" pitchFamily="34" charset="0"/>
              <a:buChar char="•"/>
            </a:pPr>
            <a:r>
              <a:rPr lang="ar-SY" sz="2000" dirty="0">
                <a:cs typeface="Calibri"/>
              </a:rPr>
              <a:t>لا تتركوا الطفل لوحده في الحمام أو المطبخ ولو للحظة.</a:t>
            </a:r>
          </a:p>
          <a:p>
            <a:pPr marL="355600" marR="5080" indent="-342900" algn="just" rtl="1">
              <a:spcBef>
                <a:spcPts val="1200"/>
              </a:spcBef>
              <a:buFont typeface="Arial" panose="020B0604020202020204" pitchFamily="34" charset="0"/>
              <a:buChar char="•"/>
            </a:pPr>
            <a:r>
              <a:rPr lang="ar-SY" sz="2000" dirty="0">
                <a:cs typeface="Calibri"/>
              </a:rPr>
              <a:t>يجب ألا تكون المصابيح الليلية على مسافة قريبة من الأقمشة والستائر بحيث يمكنها ملامستها لأن المصابيح التي تسخن قد تحرق الأقمشة وتتسبب بنشوب حريق.</a:t>
            </a:r>
          </a:p>
          <a:p>
            <a:pPr marL="355600" marR="5080" indent="-342900" algn="just" rtl="1">
              <a:spcBef>
                <a:spcPts val="1200"/>
              </a:spcBef>
              <a:buFont typeface="Arial" panose="020B0604020202020204" pitchFamily="34" charset="0"/>
              <a:buChar char="•"/>
            </a:pPr>
            <a:r>
              <a:rPr lang="ar-SY" sz="2000" dirty="0">
                <a:cs typeface="Calibri"/>
              </a:rPr>
              <a:t>ضعوا كاشف دخان (إنذار غاز، إلخ) في غرفة نوم الطفل إن كان ذلك ممكناً.</a:t>
            </a:r>
            <a:endParaRPr lang="ar-SY" sz="1600" dirty="0">
              <a:cs typeface="Calibri"/>
            </a:endParaRPr>
          </a:p>
        </p:txBody>
      </p:sp>
    </p:spTree>
    <p:extLst>
      <p:ext uri="{BB962C8B-B14F-4D97-AF65-F5344CB8AC3E}">
        <p14:creationId xmlns:p14="http://schemas.microsoft.com/office/powerpoint/2010/main" val="3985221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4294967295"/>
          </p:nvPr>
        </p:nvSpPr>
        <p:spPr>
          <a:xfrm>
            <a:off x="9448800" y="6356350"/>
            <a:ext cx="2743200" cy="365125"/>
          </a:xfrm>
        </p:spPr>
        <p:txBody>
          <a:bodyPr/>
          <a:lstStyle/>
          <a:p>
            <a:fld id="{7D6F4693-9243-487F-9922-E3D7C687370D}" type="slidenum">
              <a:rPr lang="tr-TR" smtClean="0"/>
              <a:t>41</a:t>
            </a:fld>
            <a:endParaRPr lang="tr-TR"/>
          </a:p>
        </p:txBody>
      </p:sp>
      <p:sp>
        <p:nvSpPr>
          <p:cNvPr id="7" name="Dikdörtgen: Köşeleri Yuvarlatılmış 6">
            <a:extLst>
              <a:ext uri="{FF2B5EF4-FFF2-40B4-BE49-F238E27FC236}">
                <a16:creationId xmlns:a16="http://schemas.microsoft.com/office/drawing/2014/main" id="{422C2ACD-1609-4D60-8BD9-F9545629C8B5}"/>
              </a:ext>
            </a:extLst>
          </p:cNvPr>
          <p:cNvSpPr/>
          <p:nvPr/>
        </p:nvSpPr>
        <p:spPr>
          <a:xfrm>
            <a:off x="4839665" y="6297363"/>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8" name="Dikdörtgen: Köşeleri Yuvarlatılmış 7">
            <a:extLst>
              <a:ext uri="{FF2B5EF4-FFF2-40B4-BE49-F238E27FC236}">
                <a16:creationId xmlns:a16="http://schemas.microsoft.com/office/drawing/2014/main" id="{061994F6-C137-45A4-B9E3-B16211946BDE}"/>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9" name="Resim 8">
            <a:extLst>
              <a:ext uri="{FF2B5EF4-FFF2-40B4-BE49-F238E27FC236}">
                <a16:creationId xmlns:a16="http://schemas.microsoft.com/office/drawing/2014/main" id="{E37ED787-4125-4537-BF63-C3ABDE19383B}"/>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10" name="Dikdörtgen: Köşeleri Yuvarlatılmış 9">
            <a:extLst>
              <a:ext uri="{FF2B5EF4-FFF2-40B4-BE49-F238E27FC236}">
                <a16:creationId xmlns:a16="http://schemas.microsoft.com/office/drawing/2014/main" id="{B45743CE-8CCF-4582-A1EA-3D2CCC5BEC4A}"/>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2" name="Başlık 1">
            <a:extLst>
              <a:ext uri="{FF2B5EF4-FFF2-40B4-BE49-F238E27FC236}">
                <a16:creationId xmlns:a16="http://schemas.microsoft.com/office/drawing/2014/main" id="{72C59AAE-6044-4462-A1D1-A0247A7DE6B0}"/>
              </a:ext>
            </a:extLst>
          </p:cNvPr>
          <p:cNvSpPr txBox="1">
            <a:spLocks/>
          </p:cNvSpPr>
          <p:nvPr/>
        </p:nvSpPr>
        <p:spPr>
          <a:xfrm>
            <a:off x="1178668" y="1435451"/>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الوقاية من الحروق - </a:t>
            </a:r>
            <a:r>
              <a:rPr lang="tr-TR" b="1" kern="0" dirty="0">
                <a:solidFill>
                  <a:schemeClr val="accent1">
                    <a:lumMod val="75000"/>
                  </a:schemeClr>
                </a:solidFill>
                <a:latin typeface="Calibri"/>
                <a:cs typeface="Calibri"/>
              </a:rPr>
              <a:t>III</a:t>
            </a:r>
            <a:endParaRPr lang="tr-TR" altLang="en-US" b="1" dirty="0">
              <a:solidFill>
                <a:schemeClr val="accent1">
                  <a:lumMod val="75000"/>
                </a:schemeClr>
              </a:solidFill>
              <a:latin typeface="+mn-lt"/>
            </a:endParaRPr>
          </a:p>
        </p:txBody>
      </p:sp>
      <p:sp>
        <p:nvSpPr>
          <p:cNvPr id="13" name="object 4">
            <a:extLst>
              <a:ext uri="{FF2B5EF4-FFF2-40B4-BE49-F238E27FC236}">
                <a16:creationId xmlns:a16="http://schemas.microsoft.com/office/drawing/2014/main" id="{748C2BD8-EAA2-4AA1-B735-DF400E5DA817}"/>
              </a:ext>
            </a:extLst>
          </p:cNvPr>
          <p:cNvSpPr txBox="1"/>
          <p:nvPr/>
        </p:nvSpPr>
        <p:spPr>
          <a:xfrm>
            <a:off x="6569242" y="2047948"/>
            <a:ext cx="4390717" cy="3524683"/>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dirty="0">
                <a:cs typeface="Calibri"/>
              </a:rPr>
              <a:t>افصلوا الأجهزة الكهربائية مثل آلة إعداد الصندويشات والخلاطات عن المقابس وحافظوا عليها</a:t>
            </a:r>
          </a:p>
          <a:p>
            <a:pPr marL="355600" marR="5080" indent="-342900" algn="just" rtl="1">
              <a:spcBef>
                <a:spcPts val="1200"/>
              </a:spcBef>
              <a:buFont typeface="Arial" panose="020B0604020202020204" pitchFamily="34" charset="0"/>
              <a:buChar char="•"/>
            </a:pPr>
            <a:r>
              <a:rPr lang="ar-SY" dirty="0">
                <a:cs typeface="Calibri"/>
              </a:rPr>
              <a:t>فضلوا المقابس المحمية ضد الأطفال أو المقابس ذات الأغطية</a:t>
            </a:r>
          </a:p>
          <a:p>
            <a:pPr marL="355600" marR="5080" indent="-342900" algn="just" rtl="1">
              <a:spcBef>
                <a:spcPts val="1200"/>
              </a:spcBef>
              <a:buFont typeface="Arial" panose="020B0604020202020204" pitchFamily="34" charset="0"/>
              <a:buChar char="•"/>
            </a:pPr>
            <a:r>
              <a:rPr lang="ar-SY" dirty="0">
                <a:cs typeface="Calibri"/>
              </a:rPr>
              <a:t>تأكدوا من إضافة مرحلات الوقاية من التسريب الكهربائي في المنزل</a:t>
            </a:r>
          </a:p>
          <a:p>
            <a:pPr marL="355600" marR="5080" indent="-342900" algn="just" rtl="1">
              <a:spcBef>
                <a:spcPts val="1200"/>
              </a:spcBef>
              <a:buFont typeface="Arial" panose="020B0604020202020204" pitchFamily="34" charset="0"/>
              <a:buChar char="•"/>
            </a:pPr>
            <a:r>
              <a:rPr lang="ar-SY" dirty="0">
                <a:cs typeface="Calibri"/>
              </a:rPr>
              <a:t>حافظوا على وجود مطفأة حريق في المطبخ وليعلم البالغون والأطفال طريقة استخدامها</a:t>
            </a:r>
          </a:p>
          <a:p>
            <a:pPr marL="355600" marR="5080" indent="-342900" algn="just" rtl="1">
              <a:spcBef>
                <a:spcPts val="1200"/>
              </a:spcBef>
              <a:buFont typeface="Arial" panose="020B0604020202020204" pitchFamily="34" charset="0"/>
              <a:buChar char="•"/>
            </a:pPr>
            <a:r>
              <a:rPr lang="ar-SY" dirty="0">
                <a:cs typeface="Calibri"/>
              </a:rPr>
              <a:t>احتفظوا بالمواد الكيميائية الخطرة من مواد التنظيف والمواد الخاصة بالسيارات والحدائق في مكان مقفل</a:t>
            </a:r>
            <a:endParaRPr lang="ar-SY" sz="1400" dirty="0">
              <a:cs typeface="Calibri"/>
            </a:endParaRPr>
          </a:p>
        </p:txBody>
      </p:sp>
      <p:sp>
        <p:nvSpPr>
          <p:cNvPr id="14" name="object 4">
            <a:extLst>
              <a:ext uri="{FF2B5EF4-FFF2-40B4-BE49-F238E27FC236}">
                <a16:creationId xmlns:a16="http://schemas.microsoft.com/office/drawing/2014/main" id="{67D23092-C253-40C4-AB57-CAA9CD06BD70}"/>
              </a:ext>
            </a:extLst>
          </p:cNvPr>
          <p:cNvSpPr txBox="1"/>
          <p:nvPr/>
        </p:nvSpPr>
        <p:spPr>
          <a:xfrm>
            <a:off x="1884226" y="2047944"/>
            <a:ext cx="3963414" cy="3216906"/>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dirty="0">
                <a:cs typeface="Calibri"/>
              </a:rPr>
              <a:t>احتفظوا بالبطاريات بعيداً عن متناول أيدي طفلكم لأنها قد تسبب حروقاً في حال وضعها في الفم</a:t>
            </a:r>
          </a:p>
          <a:p>
            <a:pPr marL="355600" marR="5080" indent="-342900" algn="just" rtl="1">
              <a:spcBef>
                <a:spcPts val="1200"/>
              </a:spcBef>
              <a:buFont typeface="Arial" panose="020B0604020202020204" pitchFamily="34" charset="0"/>
              <a:buChar char="•"/>
            </a:pPr>
            <a:r>
              <a:rPr lang="ar-SY" dirty="0">
                <a:cs typeface="Calibri"/>
              </a:rPr>
              <a:t>يمكن لطفلكم الوصول إلى المشروبات الساخنة من على كرسي الإطعام؛ كونوا حذري ولا تضعوا المشروبات الساخنة في متناول يديه</a:t>
            </a:r>
          </a:p>
          <a:p>
            <a:pPr marL="355600" marR="5080" indent="-342900" algn="just" rtl="1">
              <a:spcBef>
                <a:spcPts val="1200"/>
              </a:spcBef>
              <a:buFont typeface="Arial" panose="020B0604020202020204" pitchFamily="34" charset="0"/>
              <a:buChar char="•"/>
            </a:pPr>
            <a:r>
              <a:rPr lang="ar-SY" dirty="0">
                <a:cs typeface="Calibri"/>
              </a:rPr>
              <a:t>فضلوا جهازاً ينتج بخاراً بارداً ولا تستخدموا جهاز البخار الساخن عندما تحتاجون إلى استخدام البخار من أجل طفلكم بسبب خطر الإصابة بالحروق</a:t>
            </a:r>
            <a:endParaRPr lang="ar-SY" sz="1400" dirty="0">
              <a:cs typeface="Calibri"/>
            </a:endParaRPr>
          </a:p>
        </p:txBody>
      </p:sp>
    </p:spTree>
    <p:extLst>
      <p:ext uri="{BB962C8B-B14F-4D97-AF65-F5344CB8AC3E}">
        <p14:creationId xmlns:p14="http://schemas.microsoft.com/office/powerpoint/2010/main" val="679071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4294967295"/>
          </p:nvPr>
        </p:nvSpPr>
        <p:spPr>
          <a:xfrm>
            <a:off x="9448800" y="6356350"/>
            <a:ext cx="2743200" cy="365125"/>
          </a:xfrm>
        </p:spPr>
        <p:txBody>
          <a:bodyPr/>
          <a:lstStyle/>
          <a:p>
            <a:fld id="{7D6F4693-9243-487F-9922-E3D7C687370D}" type="slidenum">
              <a:rPr lang="tr-TR" smtClean="0"/>
              <a:t>42</a:t>
            </a:fld>
            <a:endParaRPr lang="tr-TR"/>
          </a:p>
        </p:txBody>
      </p:sp>
      <p:sp>
        <p:nvSpPr>
          <p:cNvPr id="7" name="Dikdörtgen: Köşeleri Yuvarlatılmış 6">
            <a:extLst>
              <a:ext uri="{FF2B5EF4-FFF2-40B4-BE49-F238E27FC236}">
                <a16:creationId xmlns:a16="http://schemas.microsoft.com/office/drawing/2014/main" id="{EC365D9E-C4A8-41FB-B957-ABDDA6AE4943}"/>
              </a:ext>
            </a:extLst>
          </p:cNvPr>
          <p:cNvSpPr/>
          <p:nvPr/>
        </p:nvSpPr>
        <p:spPr>
          <a:xfrm>
            <a:off x="4839665" y="6297363"/>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8" name="Dikdörtgen: Köşeleri Yuvarlatılmış 7">
            <a:extLst>
              <a:ext uri="{FF2B5EF4-FFF2-40B4-BE49-F238E27FC236}">
                <a16:creationId xmlns:a16="http://schemas.microsoft.com/office/drawing/2014/main" id="{1C21786C-79B8-4F9E-AE13-92461313B2BF}"/>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9" name="Resim 8">
            <a:extLst>
              <a:ext uri="{FF2B5EF4-FFF2-40B4-BE49-F238E27FC236}">
                <a16:creationId xmlns:a16="http://schemas.microsoft.com/office/drawing/2014/main" id="{33D36824-67B8-4880-B046-06CE9775E287}"/>
              </a:ext>
            </a:extLst>
          </p:cNvPr>
          <p:cNvPicPr>
            <a:picLocks noChangeAspect="1"/>
          </p:cNvPicPr>
          <p:nvPr/>
        </p:nvPicPr>
        <p:blipFill>
          <a:blip r:embed="rId3"/>
          <a:stretch>
            <a:fillRect/>
          </a:stretch>
        </p:blipFill>
        <p:spPr>
          <a:xfrm>
            <a:off x="1713021" y="5825831"/>
            <a:ext cx="1067586" cy="181393"/>
          </a:xfrm>
          <a:prstGeom prst="rect">
            <a:avLst/>
          </a:prstGeom>
        </p:spPr>
      </p:pic>
      <p:sp>
        <p:nvSpPr>
          <p:cNvPr id="10" name="Dikdörtgen: Köşeleri Yuvarlatılmış 9">
            <a:extLst>
              <a:ext uri="{FF2B5EF4-FFF2-40B4-BE49-F238E27FC236}">
                <a16:creationId xmlns:a16="http://schemas.microsoft.com/office/drawing/2014/main" id="{A223967D-BE5B-4784-BDB0-21B5AE0E006C}"/>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1" name="Başlık 1">
            <a:extLst>
              <a:ext uri="{FF2B5EF4-FFF2-40B4-BE49-F238E27FC236}">
                <a16:creationId xmlns:a16="http://schemas.microsoft.com/office/drawing/2014/main" id="{101F4557-ACD4-417A-82D4-2A6676BDE200}"/>
              </a:ext>
            </a:extLst>
          </p:cNvPr>
          <p:cNvSpPr txBox="1">
            <a:spLocks/>
          </p:cNvSpPr>
          <p:nvPr/>
        </p:nvSpPr>
        <p:spPr>
          <a:xfrm>
            <a:off x="1178668" y="1435451"/>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الإسعافات الأولية في الحروق الحرارية</a:t>
            </a:r>
            <a:endParaRPr lang="tr-TR" altLang="en-US" b="1" dirty="0">
              <a:solidFill>
                <a:schemeClr val="accent1">
                  <a:lumMod val="75000"/>
                </a:schemeClr>
              </a:solidFill>
              <a:latin typeface="+mn-lt"/>
            </a:endParaRPr>
          </a:p>
        </p:txBody>
      </p:sp>
      <p:sp>
        <p:nvSpPr>
          <p:cNvPr id="12" name="object 4">
            <a:extLst>
              <a:ext uri="{FF2B5EF4-FFF2-40B4-BE49-F238E27FC236}">
                <a16:creationId xmlns:a16="http://schemas.microsoft.com/office/drawing/2014/main" id="{08EAA3DF-5E4B-4EDE-A244-FACBAB802002}"/>
              </a:ext>
            </a:extLst>
          </p:cNvPr>
          <p:cNvSpPr txBox="1"/>
          <p:nvPr/>
        </p:nvSpPr>
        <p:spPr>
          <a:xfrm>
            <a:off x="5847640" y="2026928"/>
            <a:ext cx="5112319" cy="3570849"/>
          </a:xfrm>
          <a:prstGeom prst="rect">
            <a:avLst/>
          </a:prstGeom>
        </p:spPr>
        <p:txBody>
          <a:bodyPr vert="horz" wrap="square" lIns="0" tIns="137795" rIns="0" bIns="0" rtlCol="0">
            <a:spAutoFit/>
          </a:bodyPr>
          <a:lstStyle/>
          <a:p>
            <a:pPr marL="12700" marR="5080" algn="just" rtl="1">
              <a:spcBef>
                <a:spcPts val="600"/>
              </a:spcBef>
            </a:pPr>
            <a:r>
              <a:rPr lang="ar-SY" b="1" dirty="0">
                <a:cs typeface="Calibri"/>
              </a:rPr>
              <a:t>افعلوا</a:t>
            </a:r>
          </a:p>
          <a:p>
            <a:pPr marL="355600" marR="5080" indent="-342900" algn="just" rtl="1">
              <a:spcBef>
                <a:spcPts val="600"/>
              </a:spcBef>
              <a:buFont typeface="Arial" panose="020B0604020202020204" pitchFamily="34" charset="0"/>
              <a:buChar char="•"/>
            </a:pPr>
            <a:r>
              <a:rPr lang="ar-SY" sz="1600" dirty="0">
                <a:cs typeface="Calibri"/>
              </a:rPr>
              <a:t>قوموا بخلع أو قص الملابس الموجودة على منطقة الحرق إن وجدت</a:t>
            </a:r>
          </a:p>
          <a:p>
            <a:pPr marL="355600" marR="5080" indent="-342900" algn="just" rtl="1">
              <a:spcBef>
                <a:spcPts val="600"/>
              </a:spcBef>
              <a:buFont typeface="Arial" panose="020B0604020202020204" pitchFamily="34" charset="0"/>
              <a:buChar char="•"/>
            </a:pPr>
            <a:r>
              <a:rPr lang="ar-SY" sz="1600" dirty="0">
                <a:cs typeface="Calibri"/>
              </a:rPr>
              <a:t>قوموا بتبريد منطقة الحرق لمدة 10 دقائق على الأقل إلى أن يتوقف الألم:</a:t>
            </a:r>
          </a:p>
          <a:p>
            <a:pPr marL="714375" marR="5080" indent="-342900" algn="just" rtl="1">
              <a:spcBef>
                <a:spcPts val="600"/>
              </a:spcBef>
              <a:buFont typeface="Arial" panose="020B0604020202020204" pitchFamily="34" charset="0"/>
              <a:buChar char="•"/>
            </a:pPr>
            <a:r>
              <a:rPr lang="ar-SY" sz="1600" dirty="0">
                <a:cs typeface="Calibri"/>
              </a:rPr>
              <a:t>ضعوا منطقة الحرق تحت الصنبور</a:t>
            </a:r>
          </a:p>
          <a:p>
            <a:pPr marL="714375" marR="5080" indent="-342900" algn="just" rtl="1">
              <a:spcBef>
                <a:spcPts val="600"/>
              </a:spcBef>
              <a:buFont typeface="Arial" panose="020B0604020202020204" pitchFamily="34" charset="0"/>
              <a:buChar char="•"/>
            </a:pPr>
            <a:r>
              <a:rPr lang="ar-SY" sz="1600" dirty="0">
                <a:cs typeface="Calibri"/>
              </a:rPr>
              <a:t>اغمسوها في الماء البارد</a:t>
            </a:r>
          </a:p>
          <a:p>
            <a:pPr marL="714375" marR="5080" indent="-342900" algn="just" rtl="1">
              <a:spcBef>
                <a:spcPts val="600"/>
              </a:spcBef>
              <a:buFont typeface="Arial" panose="020B0604020202020204" pitchFamily="34" charset="0"/>
              <a:buChar char="•"/>
            </a:pPr>
            <a:r>
              <a:rPr lang="ar-SY" sz="1600" dirty="0">
                <a:cs typeface="Calibri"/>
              </a:rPr>
              <a:t>ضعوا قماش بارد</a:t>
            </a:r>
          </a:p>
          <a:p>
            <a:pPr marL="355600" marR="5080" indent="-342900" algn="just" rtl="1">
              <a:spcBef>
                <a:spcPts val="600"/>
              </a:spcBef>
              <a:buFont typeface="Arial" panose="020B0604020202020204" pitchFamily="34" charset="0"/>
              <a:buChar char="•"/>
            </a:pPr>
            <a:r>
              <a:rPr lang="ar-SY" sz="1600" dirty="0">
                <a:cs typeface="Calibri"/>
              </a:rPr>
              <a:t>قوموا بخلع المجوهرات مثل الخواتم والأساور والساعات قبل أن يبدأ التورم</a:t>
            </a:r>
          </a:p>
          <a:p>
            <a:pPr marL="355600" marR="5080" indent="-342900" algn="just" rtl="1">
              <a:spcBef>
                <a:spcPts val="600"/>
              </a:spcBef>
              <a:buFont typeface="Arial" panose="020B0604020202020204" pitchFamily="34" charset="0"/>
              <a:buChar char="•"/>
            </a:pPr>
            <a:r>
              <a:rPr lang="ar-SY" sz="1600" dirty="0">
                <a:cs typeface="Calibri"/>
              </a:rPr>
              <a:t>قوموا بتغطية منطقة الحرق بقطعة قماش جافة ونظيفة</a:t>
            </a:r>
          </a:p>
          <a:p>
            <a:pPr marL="355600" marR="5080" indent="-342900" algn="just" rtl="1">
              <a:spcBef>
                <a:spcPts val="600"/>
              </a:spcBef>
              <a:buFont typeface="Arial" panose="020B0604020202020204" pitchFamily="34" charset="0"/>
              <a:buChar char="•"/>
            </a:pPr>
            <a:r>
              <a:rPr lang="ar-SY" sz="1600" dirty="0">
                <a:cs typeface="Calibri"/>
              </a:rPr>
              <a:t>ارفعوا منطقة الحرق فوق مستوى القلب</a:t>
            </a:r>
          </a:p>
          <a:p>
            <a:pPr marL="355600" marR="5080" indent="-342900" algn="just" rtl="1">
              <a:spcBef>
                <a:spcPts val="600"/>
              </a:spcBef>
              <a:buFont typeface="Arial" panose="020B0604020202020204" pitchFamily="34" charset="0"/>
              <a:buChar char="•"/>
            </a:pPr>
            <a:r>
              <a:rPr lang="ar-SY" sz="1600" dirty="0">
                <a:cs typeface="Calibri"/>
              </a:rPr>
              <a:t>راجعوا الطبيب في حال كان الحرق أكبر من راحة اليد</a:t>
            </a:r>
            <a:endParaRPr lang="ar-SY" sz="1200" dirty="0">
              <a:cs typeface="Calibri"/>
            </a:endParaRPr>
          </a:p>
        </p:txBody>
      </p:sp>
      <p:sp>
        <p:nvSpPr>
          <p:cNvPr id="13" name="object 4">
            <a:extLst>
              <a:ext uri="{FF2B5EF4-FFF2-40B4-BE49-F238E27FC236}">
                <a16:creationId xmlns:a16="http://schemas.microsoft.com/office/drawing/2014/main" id="{C1B5A84D-4D9B-42DD-9D2D-556936E44FD8}"/>
              </a:ext>
            </a:extLst>
          </p:cNvPr>
          <p:cNvSpPr txBox="1"/>
          <p:nvPr/>
        </p:nvSpPr>
        <p:spPr>
          <a:xfrm>
            <a:off x="1884226" y="2047944"/>
            <a:ext cx="3533935" cy="3309239"/>
          </a:xfrm>
          <a:prstGeom prst="rect">
            <a:avLst/>
          </a:prstGeom>
        </p:spPr>
        <p:txBody>
          <a:bodyPr vert="horz" wrap="square" lIns="0" tIns="137795" rIns="0" bIns="0" rtlCol="0">
            <a:spAutoFit/>
          </a:bodyPr>
          <a:lstStyle/>
          <a:p>
            <a:pPr marL="12700" marR="5080" algn="just" rtl="1">
              <a:spcBef>
                <a:spcPts val="1200"/>
              </a:spcBef>
            </a:pPr>
            <a:r>
              <a:rPr lang="ar-SY" b="1" dirty="0">
                <a:cs typeface="Calibri"/>
              </a:rPr>
              <a:t>لا تفعلوا</a:t>
            </a:r>
          </a:p>
          <a:p>
            <a:pPr marL="355600" marR="5080" indent="-342900" algn="just" rtl="1">
              <a:spcBef>
                <a:spcPts val="1200"/>
              </a:spcBef>
              <a:buFont typeface="Arial" panose="020B0604020202020204" pitchFamily="34" charset="0"/>
              <a:buChar char="•"/>
            </a:pPr>
            <a:r>
              <a:rPr lang="ar-SY" sz="1600" dirty="0">
                <a:cs typeface="Calibri"/>
              </a:rPr>
              <a:t>لا تضعوا أي شيء على الجرح (اللبن، المرهم، معجون الطماطم، مسحوق الحروق، معجون الأسنان، إلخ).</a:t>
            </a:r>
          </a:p>
          <a:p>
            <a:pPr marL="355600" marR="5080" indent="-342900" algn="just" rtl="1">
              <a:spcBef>
                <a:spcPts val="1200"/>
              </a:spcBef>
              <a:buFont typeface="Arial" panose="020B0604020202020204" pitchFamily="34" charset="0"/>
              <a:buChar char="•"/>
            </a:pPr>
            <a:r>
              <a:rPr lang="ar-SY" sz="1600" dirty="0">
                <a:cs typeface="Calibri"/>
              </a:rPr>
              <a:t>لا تضعوا القطن على الجرح</a:t>
            </a:r>
          </a:p>
          <a:p>
            <a:pPr marL="355600" marR="5080" indent="-342900" algn="just" rtl="1">
              <a:spcBef>
                <a:spcPts val="1200"/>
              </a:spcBef>
              <a:buFont typeface="Arial" panose="020B0604020202020204" pitchFamily="34" charset="0"/>
              <a:buChar char="•"/>
            </a:pPr>
            <a:r>
              <a:rPr lang="ar-SY" sz="1600" dirty="0">
                <a:cs typeface="Calibri"/>
              </a:rPr>
              <a:t>لا تلمسوا الجرح</a:t>
            </a:r>
          </a:p>
          <a:p>
            <a:pPr marL="355600" marR="5080" indent="-342900" algn="just" rtl="1">
              <a:spcBef>
                <a:spcPts val="1200"/>
              </a:spcBef>
              <a:buFont typeface="Arial" panose="020B0604020202020204" pitchFamily="34" charset="0"/>
              <a:buChar char="•"/>
            </a:pPr>
            <a:r>
              <a:rPr lang="ar-SY" sz="1600" dirty="0">
                <a:cs typeface="Calibri"/>
              </a:rPr>
              <a:t>لا تفجروا الفقاعات التي تكونت</a:t>
            </a:r>
          </a:p>
          <a:p>
            <a:pPr marL="355600" marR="5080" indent="-342900" algn="just" rtl="1">
              <a:spcBef>
                <a:spcPts val="1200"/>
              </a:spcBef>
              <a:buFont typeface="Arial" panose="020B0604020202020204" pitchFamily="34" charset="0"/>
              <a:buChar char="•"/>
            </a:pPr>
            <a:r>
              <a:rPr lang="ar-SY" sz="1600" dirty="0">
                <a:cs typeface="Calibri"/>
              </a:rPr>
              <a:t>لا تقشروا الجلد</a:t>
            </a:r>
          </a:p>
          <a:p>
            <a:pPr marL="355600" marR="5080" indent="-342900" algn="just" rtl="1">
              <a:spcBef>
                <a:spcPts val="1200"/>
              </a:spcBef>
              <a:buFont typeface="Arial" panose="020B0604020202020204" pitchFamily="34" charset="0"/>
              <a:buChar char="•"/>
            </a:pPr>
            <a:r>
              <a:rPr lang="ar-SY" sz="1600" dirty="0">
                <a:cs typeface="Calibri"/>
              </a:rPr>
              <a:t>لا تضعوا الثلج على الجرح مباشرة</a:t>
            </a:r>
            <a:endParaRPr lang="ar-SY" sz="1200" dirty="0">
              <a:cs typeface="Calibri"/>
            </a:endParaRPr>
          </a:p>
        </p:txBody>
      </p:sp>
    </p:spTree>
    <p:extLst>
      <p:ext uri="{BB962C8B-B14F-4D97-AF65-F5344CB8AC3E}">
        <p14:creationId xmlns:p14="http://schemas.microsoft.com/office/powerpoint/2010/main" val="4240998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4294967295"/>
          </p:nvPr>
        </p:nvSpPr>
        <p:spPr>
          <a:xfrm>
            <a:off x="9448800" y="6356350"/>
            <a:ext cx="2743200" cy="365125"/>
          </a:xfrm>
        </p:spPr>
        <p:txBody>
          <a:bodyPr/>
          <a:lstStyle/>
          <a:p>
            <a:fld id="{7D6F4693-9243-487F-9922-E3D7C687370D}" type="slidenum">
              <a:rPr lang="tr-TR" smtClean="0"/>
              <a:t>43</a:t>
            </a:fld>
            <a:endParaRPr lang="tr-TR"/>
          </a:p>
        </p:txBody>
      </p:sp>
      <p:sp>
        <p:nvSpPr>
          <p:cNvPr id="6" name="Dikdörtgen: Köşeleri Yuvarlatılmış 5">
            <a:extLst>
              <a:ext uri="{FF2B5EF4-FFF2-40B4-BE49-F238E27FC236}">
                <a16:creationId xmlns:a16="http://schemas.microsoft.com/office/drawing/2014/main" id="{AB31107F-0ABD-403C-9141-FAFD05086B98}"/>
              </a:ext>
            </a:extLst>
          </p:cNvPr>
          <p:cNvSpPr/>
          <p:nvPr/>
        </p:nvSpPr>
        <p:spPr>
          <a:xfrm>
            <a:off x="4839665" y="6297363"/>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7" name="Dikdörtgen: Köşeleri Yuvarlatılmış 6">
            <a:extLst>
              <a:ext uri="{FF2B5EF4-FFF2-40B4-BE49-F238E27FC236}">
                <a16:creationId xmlns:a16="http://schemas.microsoft.com/office/drawing/2014/main" id="{ADA67306-F56F-4508-959D-65EA3E1A64E6}"/>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8" name="Resim 7">
            <a:extLst>
              <a:ext uri="{FF2B5EF4-FFF2-40B4-BE49-F238E27FC236}">
                <a16:creationId xmlns:a16="http://schemas.microsoft.com/office/drawing/2014/main" id="{4CBB995D-B88C-4CB1-9BFC-100731E74EA9}"/>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9" name="Dikdörtgen: Köşeleri Yuvarlatılmış 8">
            <a:extLst>
              <a:ext uri="{FF2B5EF4-FFF2-40B4-BE49-F238E27FC236}">
                <a16:creationId xmlns:a16="http://schemas.microsoft.com/office/drawing/2014/main" id="{AA328ADB-AC25-4C2E-B46A-D41EEAE6A5C1}"/>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0" name="Başlık 1">
            <a:extLst>
              <a:ext uri="{FF2B5EF4-FFF2-40B4-BE49-F238E27FC236}">
                <a16:creationId xmlns:a16="http://schemas.microsoft.com/office/drawing/2014/main" id="{68738F0A-C1C1-4C1F-93F0-748C5CBC0DAB}"/>
              </a:ext>
            </a:extLst>
          </p:cNvPr>
          <p:cNvSpPr txBox="1">
            <a:spLocks/>
          </p:cNvSpPr>
          <p:nvPr/>
        </p:nvSpPr>
        <p:spPr>
          <a:xfrm>
            <a:off x="1178668" y="1795671"/>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الإسعافات الأولية في الحروق الكيميائية</a:t>
            </a:r>
            <a:endParaRPr lang="tr-TR" altLang="en-US" b="1" dirty="0">
              <a:solidFill>
                <a:schemeClr val="accent1">
                  <a:lumMod val="75000"/>
                </a:schemeClr>
              </a:solidFill>
              <a:latin typeface="+mn-lt"/>
            </a:endParaRPr>
          </a:p>
        </p:txBody>
      </p:sp>
      <p:sp>
        <p:nvSpPr>
          <p:cNvPr id="11" name="object 4">
            <a:extLst>
              <a:ext uri="{FF2B5EF4-FFF2-40B4-BE49-F238E27FC236}">
                <a16:creationId xmlns:a16="http://schemas.microsoft.com/office/drawing/2014/main" id="{1B3BDF9C-CD12-4922-B5F8-6A7791B52216}"/>
              </a:ext>
            </a:extLst>
          </p:cNvPr>
          <p:cNvSpPr txBox="1"/>
          <p:nvPr/>
        </p:nvSpPr>
        <p:spPr>
          <a:xfrm>
            <a:off x="1713021" y="2408168"/>
            <a:ext cx="9246938" cy="2755241"/>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000" dirty="0">
                <a:cs typeface="Calibri"/>
              </a:rPr>
              <a:t>اغسلوا المنطقة الملوثة بالمادة الكيميائية بالماء الجاري</a:t>
            </a:r>
          </a:p>
          <a:p>
            <a:pPr marL="723900" marR="5080" indent="-342900" algn="just" rtl="1">
              <a:spcBef>
                <a:spcPts val="1200"/>
              </a:spcBef>
              <a:buFont typeface="Arial" panose="020B0604020202020204" pitchFamily="34" charset="0"/>
              <a:buChar char="•"/>
            </a:pPr>
            <a:r>
              <a:rPr lang="ar-SY" sz="2000" dirty="0">
                <a:cs typeface="Calibri"/>
              </a:rPr>
              <a:t>اغسلوا بالماء الجاري برفق لمدة 20 دقيقة على الأقل</a:t>
            </a:r>
          </a:p>
          <a:p>
            <a:pPr marL="723900" marR="5080" indent="-342900" algn="just" rtl="1">
              <a:spcBef>
                <a:spcPts val="1200"/>
              </a:spcBef>
              <a:buFont typeface="Arial" panose="020B0604020202020204" pitchFamily="34" charset="0"/>
              <a:buChar char="•"/>
            </a:pPr>
            <a:r>
              <a:rPr lang="ar-SY" sz="2000" dirty="0">
                <a:cs typeface="Calibri"/>
              </a:rPr>
              <a:t>تجنبوا الضغط القوي للمياه الجارية</a:t>
            </a:r>
          </a:p>
          <a:p>
            <a:pPr marL="723900" marR="5080" indent="-342900" algn="just" rtl="1">
              <a:spcBef>
                <a:spcPts val="1200"/>
              </a:spcBef>
              <a:buFont typeface="Arial" panose="020B0604020202020204" pitchFamily="34" charset="0"/>
              <a:buChar char="•"/>
            </a:pPr>
            <a:r>
              <a:rPr lang="ar-SY" sz="2000" dirty="0">
                <a:cs typeface="Calibri"/>
              </a:rPr>
              <a:t>قوموا بخلع الملابس والمجوهرات الملوثة بالمادة الكيميائية أثناء الغسل.</a:t>
            </a:r>
          </a:p>
          <a:p>
            <a:pPr marL="355600" marR="5080" indent="-342900" algn="just" rtl="1">
              <a:spcBef>
                <a:spcPts val="1200"/>
              </a:spcBef>
              <a:buFont typeface="Arial" panose="020B0604020202020204" pitchFamily="34" charset="0"/>
              <a:buChar char="•"/>
            </a:pPr>
            <a:r>
              <a:rPr lang="ar-SY" sz="2000" dirty="0">
                <a:cs typeface="Calibri"/>
              </a:rPr>
              <a:t>اتصلوا بالـ 112</a:t>
            </a:r>
          </a:p>
          <a:p>
            <a:pPr marL="355600" marR="5080" indent="-342900" algn="just" rtl="1">
              <a:spcBef>
                <a:spcPts val="1200"/>
              </a:spcBef>
              <a:buFont typeface="Arial" panose="020B0604020202020204" pitchFamily="34" charset="0"/>
              <a:buChar char="•"/>
            </a:pPr>
            <a:r>
              <a:rPr lang="ar-SY" sz="2000" dirty="0">
                <a:cs typeface="Calibri"/>
              </a:rPr>
              <a:t>قوموا بغسل العين نحو الأسفل إن كانت قد لوّثت العين</a:t>
            </a:r>
            <a:endParaRPr lang="ar-SY" sz="1600" dirty="0">
              <a:cs typeface="Calibri"/>
            </a:endParaRPr>
          </a:p>
        </p:txBody>
      </p:sp>
    </p:spTree>
    <p:extLst>
      <p:ext uri="{BB962C8B-B14F-4D97-AF65-F5344CB8AC3E}">
        <p14:creationId xmlns:p14="http://schemas.microsoft.com/office/powerpoint/2010/main" val="3669597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E71548-0565-3244-A2CC-A0750F4207BA}"/>
              </a:ext>
            </a:extLst>
          </p:cNvPr>
          <p:cNvPicPr>
            <a:picLocks noChangeAspect="1"/>
          </p:cNvPicPr>
          <p:nvPr/>
        </p:nvPicPr>
        <p:blipFill>
          <a:blip r:embed="rId2"/>
          <a:stretch>
            <a:fillRect/>
          </a:stretch>
        </p:blipFill>
        <p:spPr>
          <a:xfrm>
            <a:off x="-32156" y="0"/>
            <a:ext cx="12224156" cy="6858000"/>
          </a:xfrm>
          <a:prstGeom prst="rect">
            <a:avLst/>
          </a:prstGeom>
        </p:spPr>
      </p:pic>
      <p:pic>
        <p:nvPicPr>
          <p:cNvPr id="8" name="İçerik Yer Tutucusu 6"/>
          <p:cNvPicPr>
            <a:picLocks noGrp="1" noChangeAspect="1"/>
          </p:cNvPicPr>
          <p:nvPr>
            <p:ph sz="half" idx="2"/>
          </p:nvPr>
        </p:nvPicPr>
        <p:blipFill>
          <a:blip r:embed="rId3"/>
          <a:stretch>
            <a:fillRect/>
          </a:stretch>
        </p:blipFill>
        <p:spPr>
          <a:xfrm>
            <a:off x="3803303" y="2119789"/>
            <a:ext cx="3067398" cy="3053897"/>
          </a:xfrm>
        </p:spPr>
      </p:pic>
      <p:sp>
        <p:nvSpPr>
          <p:cNvPr id="5" name="Slayt Numarası Yer Tutucusu 4"/>
          <p:cNvSpPr>
            <a:spLocks noGrp="1"/>
          </p:cNvSpPr>
          <p:nvPr>
            <p:ph type="sldNum" sz="quarter" idx="4294967295"/>
          </p:nvPr>
        </p:nvSpPr>
        <p:spPr>
          <a:xfrm>
            <a:off x="9448800" y="6356350"/>
            <a:ext cx="2743200" cy="365125"/>
          </a:xfrm>
        </p:spPr>
        <p:txBody>
          <a:bodyPr/>
          <a:lstStyle/>
          <a:p>
            <a:fld id="{7D6F4693-9243-487F-9922-E3D7C687370D}" type="slidenum">
              <a:rPr lang="tr-TR" smtClean="0"/>
              <a:t>44</a:t>
            </a:fld>
            <a:endParaRPr lang="tr-TR"/>
          </a:p>
        </p:txBody>
      </p:sp>
      <p:sp>
        <p:nvSpPr>
          <p:cNvPr id="9" name="Dikdörtgen: Köşeleri Yuvarlatılmış 8">
            <a:extLst>
              <a:ext uri="{FF2B5EF4-FFF2-40B4-BE49-F238E27FC236}">
                <a16:creationId xmlns:a16="http://schemas.microsoft.com/office/drawing/2014/main" id="{C80934FC-F70F-461D-86FF-9242EA62914A}"/>
              </a:ext>
            </a:extLst>
          </p:cNvPr>
          <p:cNvSpPr/>
          <p:nvPr/>
        </p:nvSpPr>
        <p:spPr>
          <a:xfrm>
            <a:off x="4839665" y="6297363"/>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10" name="Dikdörtgen: Köşeleri Yuvarlatılmış 9">
            <a:extLst>
              <a:ext uri="{FF2B5EF4-FFF2-40B4-BE49-F238E27FC236}">
                <a16:creationId xmlns:a16="http://schemas.microsoft.com/office/drawing/2014/main" id="{46D922C1-94E8-4400-B89F-2B40AEEB983C}"/>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11" name="Resim 10">
            <a:extLst>
              <a:ext uri="{FF2B5EF4-FFF2-40B4-BE49-F238E27FC236}">
                <a16:creationId xmlns:a16="http://schemas.microsoft.com/office/drawing/2014/main" id="{D4398723-5EB6-4077-BC84-E7708BF43725}"/>
              </a:ext>
            </a:extLst>
          </p:cNvPr>
          <p:cNvPicPr>
            <a:picLocks noChangeAspect="1"/>
          </p:cNvPicPr>
          <p:nvPr/>
        </p:nvPicPr>
        <p:blipFill>
          <a:blip r:embed="rId4"/>
          <a:stretch>
            <a:fillRect/>
          </a:stretch>
        </p:blipFill>
        <p:spPr>
          <a:xfrm>
            <a:off x="1671456" y="5825831"/>
            <a:ext cx="1067586" cy="181393"/>
          </a:xfrm>
          <a:prstGeom prst="rect">
            <a:avLst/>
          </a:prstGeom>
        </p:spPr>
      </p:pic>
      <p:sp>
        <p:nvSpPr>
          <p:cNvPr id="12" name="Dikdörtgen: Köşeleri Yuvarlatılmış 11">
            <a:extLst>
              <a:ext uri="{FF2B5EF4-FFF2-40B4-BE49-F238E27FC236}">
                <a16:creationId xmlns:a16="http://schemas.microsoft.com/office/drawing/2014/main" id="{71375C03-0EFF-4F0B-8DD7-592B9108FBFD}"/>
              </a:ext>
            </a:extLst>
          </p:cNvPr>
          <p:cNvSpPr/>
          <p:nvPr/>
        </p:nvSpPr>
        <p:spPr>
          <a:xfrm>
            <a:off x="1808016"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5" name="Başlık 1">
            <a:extLst>
              <a:ext uri="{FF2B5EF4-FFF2-40B4-BE49-F238E27FC236}">
                <a16:creationId xmlns:a16="http://schemas.microsoft.com/office/drawing/2014/main" id="{5DCAF5F5-7A42-403C-BFC0-64B120E064BF}"/>
              </a:ext>
            </a:extLst>
          </p:cNvPr>
          <p:cNvSpPr txBox="1">
            <a:spLocks/>
          </p:cNvSpPr>
          <p:nvPr/>
        </p:nvSpPr>
        <p:spPr>
          <a:xfrm>
            <a:off x="106578" y="3066551"/>
            <a:ext cx="3486006" cy="116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altLang="en-US" b="1" kern="0" dirty="0">
                <a:solidFill>
                  <a:schemeClr val="bg1"/>
                </a:solidFill>
                <a:latin typeface="Calibri"/>
                <a:cs typeface="Calibri"/>
              </a:rPr>
              <a:t>الإسعافات الأولية</a:t>
            </a:r>
            <a:br>
              <a:rPr lang="ar-SY" altLang="en-US" b="1" kern="0" dirty="0">
                <a:solidFill>
                  <a:schemeClr val="bg1"/>
                </a:solidFill>
                <a:latin typeface="Calibri"/>
                <a:cs typeface="Calibri"/>
              </a:rPr>
            </a:br>
            <a:r>
              <a:rPr lang="ar-SY" altLang="en-US" b="1" kern="0" dirty="0">
                <a:solidFill>
                  <a:schemeClr val="bg1"/>
                </a:solidFill>
                <a:latin typeface="Calibri"/>
                <a:cs typeface="Calibri"/>
              </a:rPr>
              <a:t>في الحروق</a:t>
            </a:r>
            <a:endParaRPr lang="tr-TR" altLang="en-US" b="1" dirty="0">
              <a:solidFill>
                <a:schemeClr val="bg1"/>
              </a:solidFill>
              <a:latin typeface="+mn-lt"/>
            </a:endParaRPr>
          </a:p>
        </p:txBody>
      </p:sp>
      <p:sp>
        <p:nvSpPr>
          <p:cNvPr id="16" name="object 4">
            <a:extLst>
              <a:ext uri="{FF2B5EF4-FFF2-40B4-BE49-F238E27FC236}">
                <a16:creationId xmlns:a16="http://schemas.microsoft.com/office/drawing/2014/main" id="{7AACDEE9-2E77-43AD-8F9D-97A4D386A2D9}"/>
              </a:ext>
            </a:extLst>
          </p:cNvPr>
          <p:cNvSpPr txBox="1"/>
          <p:nvPr/>
        </p:nvSpPr>
        <p:spPr>
          <a:xfrm>
            <a:off x="7259723" y="2009052"/>
            <a:ext cx="4483099" cy="3340017"/>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800" dirty="0">
                <a:cs typeface="Calibri"/>
              </a:rPr>
              <a:t>في الحروق الكهربائية</a:t>
            </a:r>
          </a:p>
          <a:p>
            <a:pPr marL="355600" marR="5080" indent="-342900" algn="just" rtl="1">
              <a:spcBef>
                <a:spcPts val="1200"/>
              </a:spcBef>
              <a:buFont typeface="Arial" panose="020B0604020202020204" pitchFamily="34" charset="0"/>
              <a:buChar char="•"/>
            </a:pPr>
            <a:r>
              <a:rPr lang="ar-SY" sz="2800" dirty="0">
                <a:cs typeface="Calibri"/>
              </a:rPr>
              <a:t>اقطعوا الكهرباء</a:t>
            </a:r>
          </a:p>
          <a:p>
            <a:pPr marL="355600" marR="5080" indent="-342900" algn="just" rtl="1">
              <a:spcBef>
                <a:spcPts val="1200"/>
              </a:spcBef>
              <a:buFont typeface="Arial" panose="020B0604020202020204" pitchFamily="34" charset="0"/>
              <a:buChar char="•"/>
            </a:pPr>
            <a:r>
              <a:rPr lang="ar-SY" sz="2800" dirty="0">
                <a:cs typeface="Calibri"/>
              </a:rPr>
              <a:t>افحصوا تنفس الشخص ونبضه</a:t>
            </a:r>
          </a:p>
          <a:p>
            <a:pPr marL="355600" marR="5080" indent="-342900" algn="just" rtl="1">
              <a:spcBef>
                <a:spcPts val="1200"/>
              </a:spcBef>
              <a:buFont typeface="Arial" panose="020B0604020202020204" pitchFamily="34" charset="0"/>
              <a:buChar char="•"/>
            </a:pPr>
            <a:r>
              <a:rPr lang="ar-SY" sz="2800" dirty="0">
                <a:cs typeface="Calibri"/>
              </a:rPr>
              <a:t>لا ترفعوا المريض إن لم تكن هناك حاجة لذلك</a:t>
            </a:r>
          </a:p>
          <a:p>
            <a:pPr marL="355600" marR="5080" indent="-342900" algn="just" rtl="1">
              <a:spcBef>
                <a:spcPts val="1200"/>
              </a:spcBef>
              <a:buFont typeface="Arial" panose="020B0604020202020204" pitchFamily="34" charset="0"/>
              <a:buChar char="•"/>
            </a:pPr>
            <a:r>
              <a:rPr lang="ar-SY" sz="2800" dirty="0">
                <a:cs typeface="Calibri"/>
              </a:rPr>
              <a:t>اتصلوا بالـ 112</a:t>
            </a:r>
          </a:p>
        </p:txBody>
      </p:sp>
    </p:spTree>
    <p:extLst>
      <p:ext uri="{BB962C8B-B14F-4D97-AF65-F5344CB8AC3E}">
        <p14:creationId xmlns:p14="http://schemas.microsoft.com/office/powerpoint/2010/main" val="38047458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5D677C-D2D5-D445-BB97-567D1A5D96FE}"/>
              </a:ext>
            </a:extLst>
          </p:cNvPr>
          <p:cNvPicPr>
            <a:picLocks noChangeAspect="1"/>
          </p:cNvPicPr>
          <p:nvPr/>
        </p:nvPicPr>
        <p:blipFill>
          <a:blip r:embed="rId2"/>
          <a:stretch>
            <a:fillRect/>
          </a:stretch>
        </p:blipFill>
        <p:spPr>
          <a:xfrm>
            <a:off x="-19456" y="0"/>
            <a:ext cx="12192000" cy="6858000"/>
          </a:xfrm>
          <a:prstGeom prst="rect">
            <a:avLst/>
          </a:prstGeom>
        </p:spPr>
      </p:pic>
      <p:sp>
        <p:nvSpPr>
          <p:cNvPr id="3" name="Slayt Numarası Yer Tutucusu 2"/>
          <p:cNvSpPr>
            <a:spLocks noGrp="1"/>
          </p:cNvSpPr>
          <p:nvPr>
            <p:ph type="sldNum" sz="quarter" idx="4294967295"/>
          </p:nvPr>
        </p:nvSpPr>
        <p:spPr>
          <a:xfrm>
            <a:off x="9448800" y="6372285"/>
            <a:ext cx="2743200" cy="365125"/>
          </a:xfrm>
        </p:spPr>
        <p:txBody>
          <a:bodyPr/>
          <a:lstStyle/>
          <a:p>
            <a:fld id="{7D6F4693-9243-487F-9922-E3D7C687370D}" type="slidenum">
              <a:rPr lang="tr-TR" smtClean="0"/>
              <a:t>45</a:t>
            </a:fld>
            <a:endParaRPr lang="tr-TR" dirty="0"/>
          </a:p>
        </p:txBody>
      </p:sp>
      <p:pic>
        <p:nvPicPr>
          <p:cNvPr id="6" name="İçerik Yer Tutucusu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1437" y="2572062"/>
            <a:ext cx="3046563" cy="2031042"/>
          </a:xfrm>
          <a:prstGeom prst="rect">
            <a:avLst/>
          </a:prstGeom>
        </p:spPr>
      </p:pic>
      <p:sp>
        <p:nvSpPr>
          <p:cNvPr id="9" name="Dikdörtgen: Köşeleri Yuvarlatılmış 8">
            <a:extLst>
              <a:ext uri="{FF2B5EF4-FFF2-40B4-BE49-F238E27FC236}">
                <a16:creationId xmlns:a16="http://schemas.microsoft.com/office/drawing/2014/main" id="{8F30F4A6-BEF2-4913-83DD-DB0874CB9E8B}"/>
              </a:ext>
            </a:extLst>
          </p:cNvPr>
          <p:cNvSpPr/>
          <p:nvPr/>
        </p:nvSpPr>
        <p:spPr>
          <a:xfrm>
            <a:off x="4839665" y="6297363"/>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16" name="Dikdörtgen: Köşeleri Yuvarlatılmış 15">
            <a:extLst>
              <a:ext uri="{FF2B5EF4-FFF2-40B4-BE49-F238E27FC236}">
                <a16:creationId xmlns:a16="http://schemas.microsoft.com/office/drawing/2014/main" id="{B2B51FD1-BBB6-4A4C-B6F2-6F72F42C916D}"/>
              </a:ext>
            </a:extLst>
          </p:cNvPr>
          <p:cNvSpPr/>
          <p:nvPr/>
        </p:nvSpPr>
        <p:spPr>
          <a:xfrm>
            <a:off x="1597328"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17" name="Resim 16">
            <a:extLst>
              <a:ext uri="{FF2B5EF4-FFF2-40B4-BE49-F238E27FC236}">
                <a16:creationId xmlns:a16="http://schemas.microsoft.com/office/drawing/2014/main" id="{5AA5E265-C573-473E-8826-5E905417BDFC}"/>
              </a:ext>
            </a:extLst>
          </p:cNvPr>
          <p:cNvPicPr>
            <a:picLocks noChangeAspect="1"/>
          </p:cNvPicPr>
          <p:nvPr/>
        </p:nvPicPr>
        <p:blipFill>
          <a:blip r:embed="rId4"/>
          <a:stretch>
            <a:fillRect/>
          </a:stretch>
        </p:blipFill>
        <p:spPr>
          <a:xfrm>
            <a:off x="1685311" y="5825831"/>
            <a:ext cx="1067586" cy="181393"/>
          </a:xfrm>
          <a:prstGeom prst="rect">
            <a:avLst/>
          </a:prstGeom>
        </p:spPr>
      </p:pic>
      <p:sp>
        <p:nvSpPr>
          <p:cNvPr id="18" name="Dikdörtgen: Köşeleri Yuvarlatılmış 17">
            <a:extLst>
              <a:ext uri="{FF2B5EF4-FFF2-40B4-BE49-F238E27FC236}">
                <a16:creationId xmlns:a16="http://schemas.microsoft.com/office/drawing/2014/main" id="{BE9F007C-64E2-4F49-95A4-1EEC94E73A8D}"/>
              </a:ext>
            </a:extLst>
          </p:cNvPr>
          <p:cNvSpPr/>
          <p:nvPr/>
        </p:nvSpPr>
        <p:spPr>
          <a:xfrm>
            <a:off x="182187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1" name="Başlık 1">
            <a:extLst>
              <a:ext uri="{FF2B5EF4-FFF2-40B4-BE49-F238E27FC236}">
                <a16:creationId xmlns:a16="http://schemas.microsoft.com/office/drawing/2014/main" id="{ACDC73CB-8544-456B-B767-333116736DD1}"/>
              </a:ext>
            </a:extLst>
          </p:cNvPr>
          <p:cNvSpPr txBox="1">
            <a:spLocks/>
          </p:cNvSpPr>
          <p:nvPr/>
        </p:nvSpPr>
        <p:spPr>
          <a:xfrm>
            <a:off x="106578" y="3066551"/>
            <a:ext cx="3486006" cy="116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altLang="en-US" b="1" kern="0" dirty="0">
                <a:solidFill>
                  <a:schemeClr val="bg1"/>
                </a:solidFill>
                <a:latin typeface="Calibri"/>
                <a:cs typeface="Calibri"/>
              </a:rPr>
              <a:t>الجرح</a:t>
            </a:r>
            <a:endParaRPr lang="tr-TR" altLang="en-US" b="1" dirty="0">
              <a:solidFill>
                <a:schemeClr val="bg1"/>
              </a:solidFill>
              <a:latin typeface="+mn-lt"/>
            </a:endParaRPr>
          </a:p>
        </p:txBody>
      </p:sp>
      <p:sp>
        <p:nvSpPr>
          <p:cNvPr id="12" name="object 4">
            <a:extLst>
              <a:ext uri="{FF2B5EF4-FFF2-40B4-BE49-F238E27FC236}">
                <a16:creationId xmlns:a16="http://schemas.microsoft.com/office/drawing/2014/main" id="{65DF71DE-5F83-44A5-AD97-B53D1C24FE9B}"/>
              </a:ext>
            </a:extLst>
          </p:cNvPr>
          <p:cNvSpPr txBox="1"/>
          <p:nvPr/>
        </p:nvSpPr>
        <p:spPr>
          <a:xfrm>
            <a:off x="7259723" y="2009052"/>
            <a:ext cx="4483099" cy="3340017"/>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800" dirty="0">
                <a:cs typeface="Calibri"/>
              </a:rPr>
              <a:t>تعد الجروح / القطوع واحدة من أكثر الإصابات شيوعاً في المنزل.</a:t>
            </a:r>
          </a:p>
          <a:p>
            <a:pPr marL="355600" marR="5080" indent="-342900" algn="just" rtl="1">
              <a:spcBef>
                <a:spcPts val="1200"/>
              </a:spcBef>
              <a:buFont typeface="Arial" panose="020B0604020202020204" pitchFamily="34" charset="0"/>
              <a:buChar char="•"/>
            </a:pPr>
            <a:r>
              <a:rPr lang="ar-SY" sz="2800" dirty="0">
                <a:cs typeface="Calibri"/>
              </a:rPr>
              <a:t>هي الأضرار الناجمة عن الأدوات الحادة والثاقبة مثل الشفرات والسكاكين والمقصات والفؤوس والأظافر على الجلد الذي يغطي الجسم بشكل عام.</a:t>
            </a:r>
          </a:p>
        </p:txBody>
      </p:sp>
    </p:spTree>
    <p:extLst>
      <p:ext uri="{BB962C8B-B14F-4D97-AF65-F5344CB8AC3E}">
        <p14:creationId xmlns:p14="http://schemas.microsoft.com/office/powerpoint/2010/main" val="39024914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76B344-E453-B44D-B725-6ED1D5C357A0}"/>
              </a:ext>
            </a:extLst>
          </p:cNvPr>
          <p:cNvPicPr>
            <a:picLocks noChangeAspect="1"/>
          </p:cNvPicPr>
          <p:nvPr/>
        </p:nvPicPr>
        <p:blipFill>
          <a:blip r:embed="rId2"/>
          <a:stretch>
            <a:fillRect/>
          </a:stretch>
        </p:blipFill>
        <p:spPr>
          <a:xfrm>
            <a:off x="-19456" y="0"/>
            <a:ext cx="12192000" cy="6858000"/>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2960" y="2652627"/>
            <a:ext cx="3045040" cy="2032233"/>
          </a:xfrm>
          <a:prstGeom prst="rect">
            <a:avLst/>
          </a:prstGeom>
        </p:spPr>
      </p:pic>
      <p:sp>
        <p:nvSpPr>
          <p:cNvPr id="6" name="Slayt Numarası Yer Tutucusu 5"/>
          <p:cNvSpPr>
            <a:spLocks noGrp="1"/>
          </p:cNvSpPr>
          <p:nvPr>
            <p:ph type="sldNum" sz="quarter" idx="4294967295"/>
          </p:nvPr>
        </p:nvSpPr>
        <p:spPr>
          <a:xfrm>
            <a:off x="9448800" y="6356350"/>
            <a:ext cx="2743200" cy="365125"/>
          </a:xfrm>
        </p:spPr>
        <p:txBody>
          <a:bodyPr/>
          <a:lstStyle/>
          <a:p>
            <a:fld id="{7D6F4693-9243-487F-9922-E3D7C687370D}" type="slidenum">
              <a:rPr lang="tr-TR" smtClean="0"/>
              <a:t>46</a:t>
            </a:fld>
            <a:endParaRPr lang="tr-TR"/>
          </a:p>
        </p:txBody>
      </p:sp>
      <p:sp>
        <p:nvSpPr>
          <p:cNvPr id="8" name="Dikdörtgen: Köşeleri Yuvarlatılmış 7">
            <a:extLst>
              <a:ext uri="{FF2B5EF4-FFF2-40B4-BE49-F238E27FC236}">
                <a16:creationId xmlns:a16="http://schemas.microsoft.com/office/drawing/2014/main" id="{B9071FC5-8518-4EF7-AA8D-AA123901C303}"/>
              </a:ext>
            </a:extLst>
          </p:cNvPr>
          <p:cNvSpPr/>
          <p:nvPr/>
        </p:nvSpPr>
        <p:spPr>
          <a:xfrm>
            <a:off x="4839665" y="6297363"/>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13" name="Dikdörtgen: Köşeleri Yuvarlatılmış 12">
            <a:extLst>
              <a:ext uri="{FF2B5EF4-FFF2-40B4-BE49-F238E27FC236}">
                <a16:creationId xmlns:a16="http://schemas.microsoft.com/office/drawing/2014/main" id="{30038D8A-6DFB-4453-A63C-D8D58607CE77}"/>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14" name="Resim 13">
            <a:extLst>
              <a:ext uri="{FF2B5EF4-FFF2-40B4-BE49-F238E27FC236}">
                <a16:creationId xmlns:a16="http://schemas.microsoft.com/office/drawing/2014/main" id="{6EAFAD06-AD5E-4273-8E93-C8C5D6C47B29}"/>
              </a:ext>
            </a:extLst>
          </p:cNvPr>
          <p:cNvPicPr>
            <a:picLocks noChangeAspect="1"/>
          </p:cNvPicPr>
          <p:nvPr/>
        </p:nvPicPr>
        <p:blipFill>
          <a:blip r:embed="rId4"/>
          <a:stretch>
            <a:fillRect/>
          </a:stretch>
        </p:blipFill>
        <p:spPr>
          <a:xfrm>
            <a:off x="1713021" y="5825831"/>
            <a:ext cx="1067586" cy="181393"/>
          </a:xfrm>
          <a:prstGeom prst="rect">
            <a:avLst/>
          </a:prstGeom>
        </p:spPr>
      </p:pic>
      <p:sp>
        <p:nvSpPr>
          <p:cNvPr id="15" name="Dikdörtgen: Köşeleri Yuvarlatılmış 14">
            <a:extLst>
              <a:ext uri="{FF2B5EF4-FFF2-40B4-BE49-F238E27FC236}">
                <a16:creationId xmlns:a16="http://schemas.microsoft.com/office/drawing/2014/main" id="{B9E30BE2-E099-40BE-8ADE-2B2AB5EDBD97}"/>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1" name="Başlık 1">
            <a:extLst>
              <a:ext uri="{FF2B5EF4-FFF2-40B4-BE49-F238E27FC236}">
                <a16:creationId xmlns:a16="http://schemas.microsoft.com/office/drawing/2014/main" id="{62B4A79C-B5B2-4B72-A122-F559154C0417}"/>
              </a:ext>
            </a:extLst>
          </p:cNvPr>
          <p:cNvSpPr txBox="1">
            <a:spLocks/>
          </p:cNvSpPr>
          <p:nvPr/>
        </p:nvSpPr>
        <p:spPr>
          <a:xfrm>
            <a:off x="106578" y="3066551"/>
            <a:ext cx="3486006" cy="116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altLang="en-US" b="1" kern="0" dirty="0">
                <a:solidFill>
                  <a:schemeClr val="bg1"/>
                </a:solidFill>
                <a:latin typeface="Calibri"/>
                <a:cs typeface="Calibri"/>
              </a:rPr>
              <a:t>الوقاية من</a:t>
            </a:r>
            <a:br>
              <a:rPr lang="ar-SY" altLang="en-US" b="1" kern="0" dirty="0">
                <a:solidFill>
                  <a:schemeClr val="bg1"/>
                </a:solidFill>
                <a:latin typeface="Calibri"/>
                <a:cs typeface="Calibri"/>
              </a:rPr>
            </a:br>
            <a:r>
              <a:rPr lang="ar-SY" altLang="en-US" b="1" kern="0" dirty="0">
                <a:solidFill>
                  <a:schemeClr val="bg1"/>
                </a:solidFill>
                <a:latin typeface="Calibri"/>
                <a:cs typeface="Calibri"/>
              </a:rPr>
              <a:t>حالات القطع - </a:t>
            </a:r>
            <a:r>
              <a:rPr lang="tr-TR" altLang="tr-TR" b="1" dirty="0">
                <a:solidFill>
                  <a:schemeClr val="bg1"/>
                </a:solidFill>
                <a:latin typeface="+mn-lt"/>
              </a:rPr>
              <a:t>I</a:t>
            </a:r>
            <a:endParaRPr lang="tr-TR" altLang="en-US" b="1" dirty="0">
              <a:solidFill>
                <a:schemeClr val="bg1"/>
              </a:solidFill>
              <a:latin typeface="+mn-lt"/>
            </a:endParaRPr>
          </a:p>
        </p:txBody>
      </p:sp>
      <p:sp>
        <p:nvSpPr>
          <p:cNvPr id="12" name="object 4">
            <a:extLst>
              <a:ext uri="{FF2B5EF4-FFF2-40B4-BE49-F238E27FC236}">
                <a16:creationId xmlns:a16="http://schemas.microsoft.com/office/drawing/2014/main" id="{1866D6A4-B78B-4015-85F8-8CB5B7C5386B}"/>
              </a:ext>
            </a:extLst>
          </p:cNvPr>
          <p:cNvSpPr txBox="1"/>
          <p:nvPr/>
        </p:nvSpPr>
        <p:spPr>
          <a:xfrm>
            <a:off x="7207250" y="2292919"/>
            <a:ext cx="4483099" cy="2662908"/>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400" dirty="0">
                <a:cs typeface="Calibri"/>
              </a:rPr>
              <a:t>احتفظوا بالمقصات والسكاكين والشوك وأدوات القطع الأخرى ضمن درج مغلق</a:t>
            </a:r>
          </a:p>
          <a:p>
            <a:pPr marL="355600" marR="5080" indent="-342900" algn="just" rtl="1">
              <a:spcBef>
                <a:spcPts val="1200"/>
              </a:spcBef>
              <a:buFont typeface="Arial" panose="020B0604020202020204" pitchFamily="34" charset="0"/>
              <a:buChar char="•"/>
            </a:pPr>
            <a:r>
              <a:rPr lang="ar-SY" sz="2400" dirty="0">
                <a:cs typeface="Calibri"/>
              </a:rPr>
              <a:t>قوموا بتخزين الأواني الزجاجية والأكواب والحافظات ضمن خزانة عالية</a:t>
            </a:r>
          </a:p>
          <a:p>
            <a:pPr marL="355600" marR="5080" indent="-342900" algn="just" rtl="1">
              <a:spcBef>
                <a:spcPts val="1200"/>
              </a:spcBef>
              <a:buFont typeface="Arial" panose="020B0604020202020204" pitchFamily="34" charset="0"/>
              <a:buChar char="•"/>
            </a:pPr>
            <a:r>
              <a:rPr lang="ar-SY" sz="2400" dirty="0">
                <a:cs typeface="Calibri"/>
              </a:rPr>
              <a:t>احتفظوا بالأدوات ذات الحواف الحادة (الخلاط، المطحنة، إلخ) في مكان مقفل</a:t>
            </a:r>
          </a:p>
        </p:txBody>
      </p:sp>
    </p:spTree>
    <p:extLst>
      <p:ext uri="{BB962C8B-B14F-4D97-AF65-F5344CB8AC3E}">
        <p14:creationId xmlns:p14="http://schemas.microsoft.com/office/powerpoint/2010/main" val="458326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811BC9-F6CB-2941-9FB2-60EE82D37667}"/>
              </a:ext>
            </a:extLst>
          </p:cNvPr>
          <p:cNvPicPr>
            <a:picLocks noChangeAspect="1"/>
          </p:cNvPicPr>
          <p:nvPr/>
        </p:nvPicPr>
        <p:blipFill>
          <a:blip r:embed="rId2"/>
          <a:stretch>
            <a:fillRect/>
          </a:stretch>
        </p:blipFill>
        <p:spPr>
          <a:xfrm>
            <a:off x="0" y="0"/>
            <a:ext cx="12192000" cy="7099398"/>
          </a:xfrm>
          <a:prstGeom prst="rect">
            <a:avLst/>
          </a:prstGeom>
        </p:spPr>
      </p:pic>
      <p:sp>
        <p:nvSpPr>
          <p:cNvPr id="4" name="Slayt Numarası Yer Tutucusu 3"/>
          <p:cNvSpPr>
            <a:spLocks noGrp="1"/>
          </p:cNvSpPr>
          <p:nvPr>
            <p:ph type="sldNum" sz="quarter" idx="4294967295"/>
          </p:nvPr>
        </p:nvSpPr>
        <p:spPr>
          <a:xfrm>
            <a:off x="9448800" y="6356349"/>
            <a:ext cx="2743200" cy="365125"/>
          </a:xfrm>
        </p:spPr>
        <p:txBody>
          <a:bodyPr/>
          <a:lstStyle/>
          <a:p>
            <a:r>
              <a:rPr lang="tr-TR" dirty="0"/>
              <a:t>47</a:t>
            </a:r>
          </a:p>
        </p:txBody>
      </p:sp>
      <p:sp>
        <p:nvSpPr>
          <p:cNvPr id="9" name="Dikdörtgen: Köşeleri Yuvarlatılmış 8">
            <a:extLst>
              <a:ext uri="{FF2B5EF4-FFF2-40B4-BE49-F238E27FC236}">
                <a16:creationId xmlns:a16="http://schemas.microsoft.com/office/drawing/2014/main" id="{3726E9F6-BEC6-403D-ACFC-1B61CA1FE208}"/>
              </a:ext>
            </a:extLst>
          </p:cNvPr>
          <p:cNvSpPr/>
          <p:nvPr/>
        </p:nvSpPr>
        <p:spPr>
          <a:xfrm>
            <a:off x="4839665" y="6463620"/>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10" name="Dikdörtgen: Köşeleri Yuvarlatılmış 9">
            <a:extLst>
              <a:ext uri="{FF2B5EF4-FFF2-40B4-BE49-F238E27FC236}">
                <a16:creationId xmlns:a16="http://schemas.microsoft.com/office/drawing/2014/main" id="{16F35FE2-E1F0-46DC-B1DE-8029CE8D9FE1}"/>
              </a:ext>
            </a:extLst>
          </p:cNvPr>
          <p:cNvSpPr/>
          <p:nvPr/>
        </p:nvSpPr>
        <p:spPr>
          <a:xfrm>
            <a:off x="1583473" y="6362358"/>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sp>
        <p:nvSpPr>
          <p:cNvPr id="11" name="Dikdörtgen: Köşeleri Yuvarlatılmış 10">
            <a:extLst>
              <a:ext uri="{FF2B5EF4-FFF2-40B4-BE49-F238E27FC236}">
                <a16:creationId xmlns:a16="http://schemas.microsoft.com/office/drawing/2014/main" id="{E87F71DB-4DD5-47FB-AF02-83EF981581D3}"/>
              </a:ext>
            </a:extLst>
          </p:cNvPr>
          <p:cNvSpPr/>
          <p:nvPr/>
        </p:nvSpPr>
        <p:spPr>
          <a:xfrm>
            <a:off x="1583473" y="6034327"/>
            <a:ext cx="1182883" cy="181394"/>
          </a:xfrm>
          <a:prstGeom prst="roundRect">
            <a:avLst>
              <a:gd name="adj" fmla="val 0"/>
            </a:avLst>
          </a:prstGeom>
          <a:solidFill>
            <a:srgbClr val="4D7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2" name="Başlık 1">
            <a:extLst>
              <a:ext uri="{FF2B5EF4-FFF2-40B4-BE49-F238E27FC236}">
                <a16:creationId xmlns:a16="http://schemas.microsoft.com/office/drawing/2014/main" id="{EBBDFDE5-4BE9-4FFA-85FC-CC47AFBED8B9}"/>
              </a:ext>
            </a:extLst>
          </p:cNvPr>
          <p:cNvSpPr txBox="1">
            <a:spLocks/>
          </p:cNvSpPr>
          <p:nvPr/>
        </p:nvSpPr>
        <p:spPr>
          <a:xfrm>
            <a:off x="106578" y="3066551"/>
            <a:ext cx="3486006" cy="116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altLang="en-US" b="1" kern="0" dirty="0">
                <a:solidFill>
                  <a:schemeClr val="bg1"/>
                </a:solidFill>
                <a:latin typeface="Calibri"/>
                <a:cs typeface="Calibri"/>
              </a:rPr>
              <a:t>الوقاية من</a:t>
            </a:r>
            <a:br>
              <a:rPr lang="ar-SY" altLang="en-US" b="1" kern="0" dirty="0">
                <a:solidFill>
                  <a:schemeClr val="bg1"/>
                </a:solidFill>
                <a:latin typeface="Calibri"/>
                <a:cs typeface="Calibri"/>
              </a:rPr>
            </a:br>
            <a:r>
              <a:rPr lang="ar-SY" altLang="en-US" b="1" kern="0" dirty="0">
                <a:solidFill>
                  <a:schemeClr val="bg1"/>
                </a:solidFill>
                <a:latin typeface="Calibri"/>
                <a:cs typeface="Calibri"/>
              </a:rPr>
              <a:t>حالات القطع - </a:t>
            </a:r>
            <a:r>
              <a:rPr lang="tr-TR" altLang="tr-TR" b="1" dirty="0">
                <a:solidFill>
                  <a:schemeClr val="bg1"/>
                </a:solidFill>
                <a:latin typeface="+mn-lt"/>
              </a:rPr>
              <a:t>II</a:t>
            </a:r>
            <a:endParaRPr lang="tr-TR" altLang="en-US" b="1" dirty="0">
              <a:solidFill>
                <a:schemeClr val="bg1"/>
              </a:solidFill>
              <a:latin typeface="+mn-lt"/>
            </a:endParaRPr>
          </a:p>
        </p:txBody>
      </p:sp>
      <p:sp>
        <p:nvSpPr>
          <p:cNvPr id="13" name="object 4">
            <a:extLst>
              <a:ext uri="{FF2B5EF4-FFF2-40B4-BE49-F238E27FC236}">
                <a16:creationId xmlns:a16="http://schemas.microsoft.com/office/drawing/2014/main" id="{CE80275E-466F-4841-AF6E-2CFC10E6E7C7}"/>
              </a:ext>
            </a:extLst>
          </p:cNvPr>
          <p:cNvSpPr txBox="1"/>
          <p:nvPr/>
        </p:nvSpPr>
        <p:spPr>
          <a:xfrm>
            <a:off x="4295450" y="1992663"/>
            <a:ext cx="7394899" cy="3401572"/>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400" dirty="0">
                <a:cs typeface="Calibri"/>
              </a:rPr>
              <a:t>إن كانت هناك شفرات أو أدوات حادة أخرى في الحمام فاحتفظوا بها في مكان مقفل</a:t>
            </a:r>
          </a:p>
          <a:p>
            <a:pPr marL="355600" marR="5080" indent="-342900" algn="just" rtl="1">
              <a:spcBef>
                <a:spcPts val="1200"/>
              </a:spcBef>
              <a:buFont typeface="Arial" panose="020B0604020202020204" pitchFamily="34" charset="0"/>
              <a:buChar char="•"/>
            </a:pPr>
            <a:r>
              <a:rPr lang="ar-SY" sz="2400" dirty="0">
                <a:cs typeface="Calibri"/>
              </a:rPr>
              <a:t>تجب تغطية حواف وزوايا الطاولات وطاولات القهوة لمنع وقوع الإصابات.</a:t>
            </a:r>
          </a:p>
          <a:p>
            <a:pPr marL="355600" marR="5080" indent="-342900" algn="just" rtl="1">
              <a:spcBef>
                <a:spcPts val="1200"/>
              </a:spcBef>
              <a:buFont typeface="Arial" panose="020B0604020202020204" pitchFamily="34" charset="0"/>
              <a:buChar char="•"/>
            </a:pPr>
            <a:r>
              <a:rPr lang="ar-SY" sz="2400" dirty="0">
                <a:cs typeface="Calibri"/>
              </a:rPr>
              <a:t>قوموا بتغطية الزجاج بطبقة من الفيلم اللاصق الذي يمنع الزجاج من التناثر في الأماكن التي يوجد فيها خطر كسر وقطع الزجاج المكسور كالطاولات الزجاجية والأبواب الزجاجية المنخفضة (يمكن العثور على هذه الأفلام في محلات زجاج السيارات ومحلات الإكسسوارات)</a:t>
            </a:r>
          </a:p>
        </p:txBody>
      </p:sp>
    </p:spTree>
    <p:extLst>
      <p:ext uri="{BB962C8B-B14F-4D97-AF65-F5344CB8AC3E}">
        <p14:creationId xmlns:p14="http://schemas.microsoft.com/office/powerpoint/2010/main" val="802617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BE1EEC-23EA-1841-929C-D19C4925EC78}"/>
              </a:ext>
            </a:extLst>
          </p:cNvPr>
          <p:cNvPicPr>
            <a:picLocks noChangeAspect="1"/>
          </p:cNvPicPr>
          <p:nvPr/>
        </p:nvPicPr>
        <p:blipFill>
          <a:blip r:embed="rId2"/>
          <a:stretch>
            <a:fillRect/>
          </a:stretch>
        </p:blipFill>
        <p:spPr>
          <a:xfrm>
            <a:off x="0" y="0"/>
            <a:ext cx="12192000" cy="7099398"/>
          </a:xfrm>
          <a:prstGeom prst="rect">
            <a:avLst/>
          </a:prstGeom>
        </p:spPr>
      </p:pic>
      <p:sp>
        <p:nvSpPr>
          <p:cNvPr id="5" name="Slayt Numarası Yer Tutucusu 4"/>
          <p:cNvSpPr>
            <a:spLocks noGrp="1"/>
          </p:cNvSpPr>
          <p:nvPr>
            <p:ph type="sldNum" sz="quarter" idx="4294967295"/>
          </p:nvPr>
        </p:nvSpPr>
        <p:spPr>
          <a:xfrm>
            <a:off x="9993702" y="6355031"/>
            <a:ext cx="2198298" cy="303242"/>
          </a:xfrm>
        </p:spPr>
        <p:txBody>
          <a:bodyPr/>
          <a:lstStyle/>
          <a:p>
            <a:fld id="{7D6F4693-9243-487F-9922-E3D7C687370D}" type="slidenum">
              <a:rPr lang="tr-TR" smtClean="0"/>
              <a:t>48</a:t>
            </a:fld>
            <a:endParaRPr lang="tr-TR" dirty="0"/>
          </a:p>
        </p:txBody>
      </p:sp>
      <p:sp>
        <p:nvSpPr>
          <p:cNvPr id="8" name="Dikdörtgen: Köşeleri Yuvarlatılmış 7">
            <a:extLst>
              <a:ext uri="{FF2B5EF4-FFF2-40B4-BE49-F238E27FC236}">
                <a16:creationId xmlns:a16="http://schemas.microsoft.com/office/drawing/2014/main" id="{4D7960AE-2393-4F54-B234-AA7F257FADB0}"/>
              </a:ext>
            </a:extLst>
          </p:cNvPr>
          <p:cNvSpPr/>
          <p:nvPr/>
        </p:nvSpPr>
        <p:spPr>
          <a:xfrm>
            <a:off x="4839665" y="6477474"/>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9" name="Dikdörtgen: Köşeleri Yuvarlatılmış 8">
            <a:extLst>
              <a:ext uri="{FF2B5EF4-FFF2-40B4-BE49-F238E27FC236}">
                <a16:creationId xmlns:a16="http://schemas.microsoft.com/office/drawing/2014/main" id="{62197F9E-2CFF-4E7B-A9F1-31042F6CC65F}"/>
              </a:ext>
            </a:extLst>
          </p:cNvPr>
          <p:cNvSpPr/>
          <p:nvPr/>
        </p:nvSpPr>
        <p:spPr>
          <a:xfrm>
            <a:off x="1583473" y="6362358"/>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sp>
        <p:nvSpPr>
          <p:cNvPr id="10" name="Dikdörtgen: Köşeleri Yuvarlatılmış 9">
            <a:extLst>
              <a:ext uri="{FF2B5EF4-FFF2-40B4-BE49-F238E27FC236}">
                <a16:creationId xmlns:a16="http://schemas.microsoft.com/office/drawing/2014/main" id="{C3BF42D0-3005-4478-9CFA-91E366FE814B}"/>
              </a:ext>
            </a:extLst>
          </p:cNvPr>
          <p:cNvSpPr/>
          <p:nvPr/>
        </p:nvSpPr>
        <p:spPr>
          <a:xfrm>
            <a:off x="1583473" y="6034327"/>
            <a:ext cx="1182883" cy="181394"/>
          </a:xfrm>
          <a:prstGeom prst="roundRect">
            <a:avLst>
              <a:gd name="adj" fmla="val 0"/>
            </a:avLst>
          </a:prstGeom>
          <a:solidFill>
            <a:srgbClr val="4D7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2" name="Başlık 1">
            <a:extLst>
              <a:ext uri="{FF2B5EF4-FFF2-40B4-BE49-F238E27FC236}">
                <a16:creationId xmlns:a16="http://schemas.microsoft.com/office/drawing/2014/main" id="{279EEB8E-8B98-4D3B-B065-637BE2C9331E}"/>
              </a:ext>
            </a:extLst>
          </p:cNvPr>
          <p:cNvSpPr txBox="1">
            <a:spLocks/>
          </p:cNvSpPr>
          <p:nvPr/>
        </p:nvSpPr>
        <p:spPr>
          <a:xfrm>
            <a:off x="106578" y="3066551"/>
            <a:ext cx="3486006" cy="116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altLang="en-US" b="1" kern="0" dirty="0">
                <a:solidFill>
                  <a:schemeClr val="bg1"/>
                </a:solidFill>
                <a:latin typeface="Calibri"/>
                <a:cs typeface="Calibri"/>
              </a:rPr>
              <a:t>الإسعافات الأولية</a:t>
            </a:r>
            <a:br>
              <a:rPr lang="ar-SY" altLang="en-US" b="1" kern="0" dirty="0">
                <a:solidFill>
                  <a:schemeClr val="bg1"/>
                </a:solidFill>
                <a:latin typeface="Calibri"/>
                <a:cs typeface="Calibri"/>
              </a:rPr>
            </a:br>
            <a:r>
              <a:rPr lang="ar-SY" altLang="en-US" b="1" kern="0" dirty="0">
                <a:solidFill>
                  <a:schemeClr val="bg1"/>
                </a:solidFill>
                <a:latin typeface="Calibri"/>
                <a:cs typeface="Calibri"/>
              </a:rPr>
              <a:t>في حالات القطع</a:t>
            </a:r>
            <a:endParaRPr lang="tr-TR" altLang="en-US" b="1" dirty="0">
              <a:solidFill>
                <a:schemeClr val="bg1"/>
              </a:solidFill>
              <a:latin typeface="+mn-lt"/>
            </a:endParaRPr>
          </a:p>
        </p:txBody>
      </p:sp>
      <p:sp>
        <p:nvSpPr>
          <p:cNvPr id="13" name="object 4">
            <a:extLst>
              <a:ext uri="{FF2B5EF4-FFF2-40B4-BE49-F238E27FC236}">
                <a16:creationId xmlns:a16="http://schemas.microsoft.com/office/drawing/2014/main" id="{636BDB19-93DE-4CF7-8E8B-F0765381D3EB}"/>
              </a:ext>
            </a:extLst>
          </p:cNvPr>
          <p:cNvSpPr txBox="1"/>
          <p:nvPr/>
        </p:nvSpPr>
        <p:spPr>
          <a:xfrm>
            <a:off x="4370073" y="1763735"/>
            <a:ext cx="7394899" cy="3986348"/>
          </a:xfrm>
          <a:prstGeom prst="rect">
            <a:avLst/>
          </a:prstGeom>
        </p:spPr>
        <p:txBody>
          <a:bodyPr vert="horz" wrap="square" lIns="0" tIns="137795" rIns="0" bIns="0" rtlCol="0">
            <a:spAutoFit/>
          </a:bodyPr>
          <a:lstStyle/>
          <a:p>
            <a:pPr marL="355600" marR="5080" indent="-342900" algn="just" rtl="1">
              <a:spcBef>
                <a:spcPts val="600"/>
              </a:spcBef>
              <a:buFont typeface="Arial" panose="020B0604020202020204" pitchFamily="34" charset="0"/>
              <a:buChar char="•"/>
            </a:pPr>
            <a:r>
              <a:rPr lang="ar-SY" sz="2000" dirty="0">
                <a:cs typeface="Calibri"/>
              </a:rPr>
              <a:t>اغسلوا منطقة الجرح جيداً بالماء النظيف ونظفوا أية أجسام أجنبية موجودة في منطقة الجرح بالماء</a:t>
            </a:r>
          </a:p>
          <a:p>
            <a:pPr marL="355600" marR="5080" indent="-342900" algn="just" rtl="1">
              <a:spcBef>
                <a:spcPts val="600"/>
              </a:spcBef>
              <a:buFont typeface="Arial" panose="020B0604020202020204" pitchFamily="34" charset="0"/>
              <a:buChar char="•"/>
            </a:pPr>
            <a:r>
              <a:rPr lang="ar-SY" sz="2000" dirty="0">
                <a:cs typeface="Calibri"/>
              </a:rPr>
              <a:t>يمكن استخدام الصابون أيضاً عند التنظيف</a:t>
            </a:r>
          </a:p>
          <a:p>
            <a:pPr marL="355600" marR="5080" indent="-342900" algn="just" rtl="1">
              <a:spcBef>
                <a:spcPts val="600"/>
              </a:spcBef>
              <a:buFont typeface="Arial" panose="020B0604020202020204" pitchFamily="34" charset="0"/>
              <a:buChar char="•"/>
            </a:pPr>
            <a:r>
              <a:rPr lang="ar-SY" sz="2000" dirty="0">
                <a:cs typeface="Calibri"/>
              </a:rPr>
              <a:t>إن كانت منطقة الجرح تنزف، قوموا بدك قطعة قماش نظيفة أو منشفة ورقية واضغطوا عليها دون أن ترفعوا يدكم حتى يتوقف الدم.</a:t>
            </a:r>
          </a:p>
          <a:p>
            <a:pPr marL="355600" marR="5080" indent="-342900" algn="just" rtl="1">
              <a:spcBef>
                <a:spcPts val="600"/>
              </a:spcBef>
              <a:buFont typeface="Arial" panose="020B0604020202020204" pitchFamily="34" charset="0"/>
              <a:buChar char="•"/>
            </a:pPr>
            <a:r>
              <a:rPr lang="ar-SY" sz="2000" dirty="0">
                <a:cs typeface="Calibri"/>
              </a:rPr>
              <a:t>بعد توقف النزف، انتظروا شفاء الجرح من تلقاء نفسه دون إغلاق منطقة الجرح إن كان الجرح خفيفاً.</a:t>
            </a:r>
          </a:p>
          <a:p>
            <a:pPr marL="723900" marR="5080" indent="-342900" algn="just" rtl="1">
              <a:spcBef>
                <a:spcPts val="600"/>
              </a:spcBef>
              <a:buFont typeface="Arial" panose="020B0604020202020204" pitchFamily="34" charset="0"/>
              <a:buChar char="•"/>
            </a:pPr>
            <a:r>
              <a:rPr lang="ar-SY" sz="2000" dirty="0">
                <a:cs typeface="Calibri"/>
              </a:rPr>
              <a:t>إن كان الجرح عميقاً وكان هناك خطر للإصابة بالعدوى فمن الأفضل إبقاء الجرح مضمداً لفترة من الوقت ولفه بشاش معقم أو قماش ضماد.</a:t>
            </a:r>
          </a:p>
          <a:p>
            <a:pPr marL="355600" marR="5080" indent="-342900" algn="just" rtl="1">
              <a:spcBef>
                <a:spcPts val="600"/>
              </a:spcBef>
              <a:buFont typeface="Arial" panose="020B0604020202020204" pitchFamily="34" charset="0"/>
              <a:buChar char="•"/>
            </a:pPr>
            <a:r>
              <a:rPr lang="ar-SY" sz="2000" dirty="0">
                <a:cs typeface="Calibri"/>
              </a:rPr>
              <a:t>لا تستخدموا القطن</a:t>
            </a:r>
          </a:p>
          <a:p>
            <a:pPr marL="355600" marR="5080" indent="-342900" algn="just" rtl="1">
              <a:spcBef>
                <a:spcPts val="600"/>
              </a:spcBef>
              <a:buFont typeface="Arial" panose="020B0604020202020204" pitchFamily="34" charset="0"/>
              <a:buChar char="•"/>
            </a:pPr>
            <a:r>
              <a:rPr lang="ar-SY" sz="2000" dirty="0">
                <a:cs typeface="Calibri"/>
              </a:rPr>
              <a:t>خذوه إلى أقرب مرفق صحي</a:t>
            </a:r>
          </a:p>
        </p:txBody>
      </p:sp>
    </p:spTree>
    <p:extLst>
      <p:ext uri="{BB962C8B-B14F-4D97-AF65-F5344CB8AC3E}">
        <p14:creationId xmlns:p14="http://schemas.microsoft.com/office/powerpoint/2010/main" val="886431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çerik Yer Tutucusu 5"/>
          <p:cNvGraphicFramePr>
            <a:graphicFrameLocks noGrp="1"/>
          </p:cNvGraphicFramePr>
          <p:nvPr>
            <p:ph idx="1"/>
            <p:extLst>
              <p:ext uri="{D42A27DB-BD31-4B8C-83A1-F6EECF244321}">
                <p14:modId xmlns:p14="http://schemas.microsoft.com/office/powerpoint/2010/main" val="333790036"/>
              </p:ext>
            </p:extLst>
          </p:nvPr>
        </p:nvGraphicFramePr>
        <p:xfrm>
          <a:off x="1511300" y="2073745"/>
          <a:ext cx="9410700" cy="3357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ayt Numarası Yer Tutucusu 4"/>
          <p:cNvSpPr>
            <a:spLocks noGrp="1"/>
          </p:cNvSpPr>
          <p:nvPr>
            <p:ph type="sldNum" sz="quarter" idx="4294967295"/>
          </p:nvPr>
        </p:nvSpPr>
        <p:spPr>
          <a:xfrm>
            <a:off x="9448800" y="6356350"/>
            <a:ext cx="2743200" cy="365125"/>
          </a:xfrm>
        </p:spPr>
        <p:txBody>
          <a:bodyPr/>
          <a:lstStyle/>
          <a:p>
            <a:r>
              <a:rPr lang="tr-TR" dirty="0"/>
              <a:t>49</a:t>
            </a:r>
          </a:p>
        </p:txBody>
      </p:sp>
      <p:sp>
        <p:nvSpPr>
          <p:cNvPr id="7" name="Dikdörtgen: Köşeleri Yuvarlatılmış 6">
            <a:extLst>
              <a:ext uri="{FF2B5EF4-FFF2-40B4-BE49-F238E27FC236}">
                <a16:creationId xmlns:a16="http://schemas.microsoft.com/office/drawing/2014/main" id="{9195ABFD-0D26-4429-BAD8-AAEF6412EAD5}"/>
              </a:ext>
            </a:extLst>
          </p:cNvPr>
          <p:cNvSpPr/>
          <p:nvPr/>
        </p:nvSpPr>
        <p:spPr>
          <a:xfrm>
            <a:off x="4839665" y="6297363"/>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8" name="Dikdörtgen: Köşeleri Yuvarlatılmış 7">
            <a:extLst>
              <a:ext uri="{FF2B5EF4-FFF2-40B4-BE49-F238E27FC236}">
                <a16:creationId xmlns:a16="http://schemas.microsoft.com/office/drawing/2014/main" id="{FCDC808F-17C2-4DA1-9EE3-EBA0324F2883}"/>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9" name="Resim 8">
            <a:extLst>
              <a:ext uri="{FF2B5EF4-FFF2-40B4-BE49-F238E27FC236}">
                <a16:creationId xmlns:a16="http://schemas.microsoft.com/office/drawing/2014/main" id="{39DC078F-7239-42AA-8312-8B7E3D7B8ADB}"/>
              </a:ext>
            </a:extLst>
          </p:cNvPr>
          <p:cNvPicPr>
            <a:picLocks noChangeAspect="1"/>
          </p:cNvPicPr>
          <p:nvPr/>
        </p:nvPicPr>
        <p:blipFill>
          <a:blip r:embed="rId7"/>
          <a:stretch>
            <a:fillRect/>
          </a:stretch>
        </p:blipFill>
        <p:spPr>
          <a:xfrm>
            <a:off x="1713021" y="5825831"/>
            <a:ext cx="1067586" cy="181393"/>
          </a:xfrm>
          <a:prstGeom prst="rect">
            <a:avLst/>
          </a:prstGeom>
        </p:spPr>
      </p:pic>
      <p:sp>
        <p:nvSpPr>
          <p:cNvPr id="10" name="Dikdörtgen: Köşeleri Yuvarlatılmış 9">
            <a:extLst>
              <a:ext uri="{FF2B5EF4-FFF2-40B4-BE49-F238E27FC236}">
                <a16:creationId xmlns:a16="http://schemas.microsoft.com/office/drawing/2014/main" id="{F40894FC-1F19-41D5-BC35-CF4CC112D031}"/>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1" name="Dikdörtgen 10">
            <a:extLst>
              <a:ext uri="{FF2B5EF4-FFF2-40B4-BE49-F238E27FC236}">
                <a16:creationId xmlns:a16="http://schemas.microsoft.com/office/drawing/2014/main" id="{312762BC-1CC4-4C2C-8573-6D4A6D6934B1}"/>
              </a:ext>
            </a:extLst>
          </p:cNvPr>
          <p:cNvSpPr/>
          <p:nvPr/>
        </p:nvSpPr>
        <p:spPr>
          <a:xfrm>
            <a:off x="3045897" y="1464065"/>
            <a:ext cx="8155502" cy="581322"/>
          </a:xfrm>
          <a:prstGeom prst="rect">
            <a:avLst/>
          </a:prstGeom>
          <a:noFill/>
          <a:ln w="25400" cap="flat" cmpd="sng" algn="ctr">
            <a:noFill/>
            <a:prstDash val="solid"/>
          </a:ln>
          <a:effectLst/>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Y" sz="3200" b="1" kern="0" dirty="0">
                <a:solidFill>
                  <a:schemeClr val="accent1">
                    <a:lumMod val="75000"/>
                  </a:schemeClr>
                </a:solidFill>
                <a:latin typeface="Calibri"/>
                <a:ea typeface="Times New Roman" panose="02020603050405020304" pitchFamily="18" charset="0"/>
                <a:cs typeface="Calibri" panose="020F0502020204030204" pitchFamily="34" charset="0"/>
              </a:rPr>
              <a:t>المؤشرات على أنكم تواجهون حالة إسعافية</a:t>
            </a:r>
            <a:endParaRPr kumimoji="0" lang="ar-SY" sz="2000" b="1" i="0" u="none" strike="noStrike" kern="0" cap="none" spc="0" normalizeH="0" baseline="0" noProof="0" dirty="0">
              <a:ln>
                <a:noFill/>
              </a:ln>
              <a:solidFill>
                <a:schemeClr val="accent1">
                  <a:lumMod val="75000"/>
                </a:schemeClr>
              </a:solidFill>
              <a:effectLst/>
              <a:uLnTx/>
              <a:uFillTx/>
              <a:latin typeface="Calibri"/>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036146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4294967295"/>
          </p:nvPr>
        </p:nvSpPr>
        <p:spPr>
          <a:xfrm>
            <a:off x="9448800" y="6356350"/>
            <a:ext cx="2743200" cy="365125"/>
          </a:xfrm>
        </p:spPr>
        <p:txBody>
          <a:bodyPr/>
          <a:lstStyle/>
          <a:p>
            <a:fld id="{7D6F4693-9243-487F-9922-E3D7C687370D}" type="slidenum">
              <a:rPr lang="tr-TR" smtClean="0"/>
              <a:t>5</a:t>
            </a:fld>
            <a:endParaRPr lang="tr-TR" dirty="0"/>
          </a:p>
        </p:txBody>
      </p:sp>
      <p:sp>
        <p:nvSpPr>
          <p:cNvPr id="6" name="Dikdörtgen: Köşeleri Yuvarlatılmış 5">
            <a:extLst>
              <a:ext uri="{FF2B5EF4-FFF2-40B4-BE49-F238E27FC236}">
                <a16:creationId xmlns:a16="http://schemas.microsoft.com/office/drawing/2014/main" id="{2BC5EB9F-4B45-444B-BD62-65E23D04A535}"/>
              </a:ext>
            </a:extLst>
          </p:cNvPr>
          <p:cNvSpPr/>
          <p:nvPr/>
        </p:nvSpPr>
        <p:spPr>
          <a:xfrm>
            <a:off x="4839665" y="6255797"/>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7" name="Dikdörtgen: Köşeleri Yuvarlatılmış 6">
            <a:extLst>
              <a:ext uri="{FF2B5EF4-FFF2-40B4-BE49-F238E27FC236}">
                <a16:creationId xmlns:a16="http://schemas.microsoft.com/office/drawing/2014/main" id="{4BB9C33B-466C-4540-B2D1-17E488FC0DDE}"/>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8" name="Resim 7">
            <a:extLst>
              <a:ext uri="{FF2B5EF4-FFF2-40B4-BE49-F238E27FC236}">
                <a16:creationId xmlns:a16="http://schemas.microsoft.com/office/drawing/2014/main" id="{26DC7FD4-8054-4674-982E-A786AA8BA7D9}"/>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9" name="Dikdörtgen: Köşeleri Yuvarlatılmış 8">
            <a:extLst>
              <a:ext uri="{FF2B5EF4-FFF2-40B4-BE49-F238E27FC236}">
                <a16:creationId xmlns:a16="http://schemas.microsoft.com/office/drawing/2014/main" id="{2E046F6F-B0D1-45ED-8965-43A90DC1FD53}"/>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0" name="Başlık 1">
            <a:extLst>
              <a:ext uri="{FF2B5EF4-FFF2-40B4-BE49-F238E27FC236}">
                <a16:creationId xmlns:a16="http://schemas.microsoft.com/office/drawing/2014/main" id="{95EA7F81-6962-435F-BD55-32B5A2B97C7C}"/>
              </a:ext>
            </a:extLst>
          </p:cNvPr>
          <p:cNvSpPr txBox="1">
            <a:spLocks/>
          </p:cNvSpPr>
          <p:nvPr/>
        </p:nvSpPr>
        <p:spPr>
          <a:xfrm>
            <a:off x="1178668" y="1790293"/>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لماذا هي مهمة؟</a:t>
            </a:r>
            <a:endParaRPr lang="tr-TR" altLang="en-US" b="1" dirty="0">
              <a:solidFill>
                <a:schemeClr val="accent1">
                  <a:lumMod val="75000"/>
                </a:schemeClr>
              </a:solidFill>
              <a:latin typeface="+mn-lt"/>
            </a:endParaRPr>
          </a:p>
        </p:txBody>
      </p:sp>
      <p:sp>
        <p:nvSpPr>
          <p:cNvPr id="11" name="object 4">
            <a:extLst>
              <a:ext uri="{FF2B5EF4-FFF2-40B4-BE49-F238E27FC236}">
                <a16:creationId xmlns:a16="http://schemas.microsoft.com/office/drawing/2014/main" id="{8FFF097D-DA8C-4B03-8FA5-06B1EB9FF0FC}"/>
              </a:ext>
            </a:extLst>
          </p:cNvPr>
          <p:cNvSpPr txBox="1"/>
          <p:nvPr/>
        </p:nvSpPr>
        <p:spPr>
          <a:xfrm>
            <a:off x="1713021" y="2375494"/>
            <a:ext cx="9246937" cy="2970685"/>
          </a:xfrm>
          <a:prstGeom prst="rect">
            <a:avLst/>
          </a:prstGeom>
        </p:spPr>
        <p:txBody>
          <a:bodyPr vert="horz" wrap="square" lIns="0" tIns="137795" rIns="0" bIns="0" rtlCol="0">
            <a:spAutoFit/>
          </a:bodyPr>
          <a:lstStyle/>
          <a:p>
            <a:pPr marL="12700" marR="5080" algn="just" rtl="1">
              <a:spcBef>
                <a:spcPts val="1200"/>
              </a:spcBef>
            </a:pPr>
            <a:r>
              <a:rPr lang="ar-SY" sz="2400" dirty="0">
                <a:cs typeface="Calibri"/>
              </a:rPr>
              <a:t>على مستوى جميع أنحاء العالم</a:t>
            </a:r>
          </a:p>
          <a:p>
            <a:pPr marL="355600" marR="5080" indent="-342900" algn="just" rtl="1">
              <a:spcBef>
                <a:spcPts val="1200"/>
              </a:spcBef>
              <a:buFont typeface="Arial" panose="020B0604020202020204" pitchFamily="34" charset="0"/>
              <a:buChar char="•"/>
            </a:pPr>
            <a:r>
              <a:rPr lang="ar-SY" sz="2400" dirty="0">
                <a:cs typeface="Calibri"/>
              </a:rPr>
              <a:t>إن 70% من الأطفال الذين يموتون نتيجة الإصابات داخل المنزل تقل أعمارهم عن 4 سنوات</a:t>
            </a:r>
          </a:p>
          <a:p>
            <a:pPr marL="355600" marR="5080" indent="-342900" algn="just" rtl="1">
              <a:spcBef>
                <a:spcPts val="1200"/>
              </a:spcBef>
              <a:buFont typeface="Arial" panose="020B0604020202020204" pitchFamily="34" charset="0"/>
              <a:buChar char="•"/>
            </a:pPr>
            <a:r>
              <a:rPr lang="ar-SY" sz="2400" dirty="0">
                <a:cs typeface="Calibri"/>
              </a:rPr>
              <a:t>إن سبب وفاة 44% من الأطفال الذين تتراوح أعمارهم بين 1-4 سنوات هي الإصابات.</a:t>
            </a:r>
          </a:p>
          <a:p>
            <a:pPr marL="355600" marR="5080" indent="-342900" algn="just" rtl="1">
              <a:spcBef>
                <a:spcPts val="1200"/>
              </a:spcBef>
              <a:buFont typeface="Arial" panose="020B0604020202020204" pitchFamily="34" charset="0"/>
              <a:buChar char="•"/>
            </a:pPr>
            <a:r>
              <a:rPr lang="ar-SY" sz="2400" dirty="0">
                <a:cs typeface="Calibri"/>
              </a:rPr>
              <a:t>يموت 830.000 طفل سنوياً و2400 يومياً بسبب الإصابات.</a:t>
            </a:r>
          </a:p>
          <a:p>
            <a:pPr marL="355600" marR="5080" indent="-342900" algn="just" rtl="1">
              <a:spcBef>
                <a:spcPts val="1200"/>
              </a:spcBef>
              <a:buFont typeface="Arial" panose="020B0604020202020204" pitchFamily="34" charset="0"/>
              <a:buChar char="•"/>
            </a:pPr>
            <a:r>
              <a:rPr lang="ar-SY" sz="2400" dirty="0">
                <a:cs typeface="Calibri"/>
              </a:rPr>
              <a:t>إن 80% من الإصابات القاتلة تحدث في البلدان النامية</a:t>
            </a:r>
          </a:p>
        </p:txBody>
      </p:sp>
    </p:spTree>
    <p:extLst>
      <p:ext uri="{BB962C8B-B14F-4D97-AF65-F5344CB8AC3E}">
        <p14:creationId xmlns:p14="http://schemas.microsoft.com/office/powerpoint/2010/main" val="2203725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D0CB8D-F05F-5944-8774-D415BFD20E51}"/>
              </a:ext>
            </a:extLst>
          </p:cNvPr>
          <p:cNvPicPr>
            <a:picLocks noChangeAspect="1"/>
          </p:cNvPicPr>
          <p:nvPr/>
        </p:nvPicPr>
        <p:blipFill>
          <a:blip r:embed="rId2"/>
          <a:stretch>
            <a:fillRect/>
          </a:stretch>
        </p:blipFill>
        <p:spPr>
          <a:xfrm>
            <a:off x="0" y="0"/>
            <a:ext cx="12192000" cy="7099398"/>
          </a:xfrm>
          <a:prstGeom prst="rect">
            <a:avLst/>
          </a:prstGeom>
        </p:spPr>
      </p:pic>
      <p:sp>
        <p:nvSpPr>
          <p:cNvPr id="6" name="Slayt Numarası Yer Tutucusu 5"/>
          <p:cNvSpPr>
            <a:spLocks noGrp="1"/>
          </p:cNvSpPr>
          <p:nvPr>
            <p:ph type="sldNum" sz="quarter" idx="4294967295"/>
          </p:nvPr>
        </p:nvSpPr>
        <p:spPr>
          <a:xfrm>
            <a:off x="9448800" y="6363658"/>
            <a:ext cx="2743200" cy="365125"/>
          </a:xfrm>
        </p:spPr>
        <p:txBody>
          <a:bodyPr/>
          <a:lstStyle/>
          <a:p>
            <a:r>
              <a:rPr lang="tr-TR" dirty="0"/>
              <a:t>50</a:t>
            </a:r>
          </a:p>
        </p:txBody>
      </p:sp>
      <p:sp>
        <p:nvSpPr>
          <p:cNvPr id="9" name="Dikdörtgen: Köşeleri Yuvarlatılmış 8">
            <a:extLst>
              <a:ext uri="{FF2B5EF4-FFF2-40B4-BE49-F238E27FC236}">
                <a16:creationId xmlns:a16="http://schemas.microsoft.com/office/drawing/2014/main" id="{88B14C09-0AA4-437C-987C-5FFC01E26055}"/>
              </a:ext>
            </a:extLst>
          </p:cNvPr>
          <p:cNvSpPr/>
          <p:nvPr/>
        </p:nvSpPr>
        <p:spPr>
          <a:xfrm>
            <a:off x="4839665" y="6435911"/>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10" name="Dikdörtgen: Köşeleri Yuvarlatılmış 9">
            <a:extLst>
              <a:ext uri="{FF2B5EF4-FFF2-40B4-BE49-F238E27FC236}">
                <a16:creationId xmlns:a16="http://schemas.microsoft.com/office/drawing/2014/main" id="{891A67C2-BB51-4F88-A1CF-366045FC7612}"/>
              </a:ext>
            </a:extLst>
          </p:cNvPr>
          <p:cNvSpPr/>
          <p:nvPr/>
        </p:nvSpPr>
        <p:spPr>
          <a:xfrm>
            <a:off x="1583473" y="6362358"/>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sp>
        <p:nvSpPr>
          <p:cNvPr id="11" name="Dikdörtgen: Köşeleri Yuvarlatılmış 10">
            <a:extLst>
              <a:ext uri="{FF2B5EF4-FFF2-40B4-BE49-F238E27FC236}">
                <a16:creationId xmlns:a16="http://schemas.microsoft.com/office/drawing/2014/main" id="{C997610F-4A45-4C3C-95B3-B92777CF6622}"/>
              </a:ext>
            </a:extLst>
          </p:cNvPr>
          <p:cNvSpPr/>
          <p:nvPr/>
        </p:nvSpPr>
        <p:spPr>
          <a:xfrm>
            <a:off x="1583473" y="6034327"/>
            <a:ext cx="1182883" cy="181394"/>
          </a:xfrm>
          <a:prstGeom prst="roundRect">
            <a:avLst>
              <a:gd name="adj" fmla="val 0"/>
            </a:avLst>
          </a:prstGeom>
          <a:solidFill>
            <a:srgbClr val="4D7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2" name="Başlık 1">
            <a:extLst>
              <a:ext uri="{FF2B5EF4-FFF2-40B4-BE49-F238E27FC236}">
                <a16:creationId xmlns:a16="http://schemas.microsoft.com/office/drawing/2014/main" id="{603C40E9-A335-43BE-B89B-DC3DF21B5AE0}"/>
              </a:ext>
            </a:extLst>
          </p:cNvPr>
          <p:cNvSpPr txBox="1">
            <a:spLocks/>
          </p:cNvSpPr>
          <p:nvPr/>
        </p:nvSpPr>
        <p:spPr>
          <a:xfrm>
            <a:off x="106578" y="3066551"/>
            <a:ext cx="3486006" cy="116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altLang="en-US" b="1" kern="0" dirty="0">
                <a:solidFill>
                  <a:schemeClr val="bg1"/>
                </a:solidFill>
                <a:latin typeface="Calibri"/>
                <a:cs typeface="Calibri"/>
              </a:rPr>
              <a:t>لا تنسوا</a:t>
            </a:r>
            <a:endParaRPr lang="tr-TR" altLang="en-US" b="1" dirty="0">
              <a:solidFill>
                <a:schemeClr val="bg1"/>
              </a:solidFill>
              <a:latin typeface="+mn-lt"/>
            </a:endParaRPr>
          </a:p>
        </p:txBody>
      </p:sp>
      <p:sp>
        <p:nvSpPr>
          <p:cNvPr id="13" name="object 4">
            <a:extLst>
              <a:ext uri="{FF2B5EF4-FFF2-40B4-BE49-F238E27FC236}">
                <a16:creationId xmlns:a16="http://schemas.microsoft.com/office/drawing/2014/main" id="{71DBC2F3-2FB2-466B-8715-DF10A92A607F}"/>
              </a:ext>
            </a:extLst>
          </p:cNvPr>
          <p:cNvSpPr txBox="1"/>
          <p:nvPr/>
        </p:nvSpPr>
        <p:spPr>
          <a:xfrm>
            <a:off x="4295450" y="1992663"/>
            <a:ext cx="7394899" cy="3709349"/>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400" dirty="0">
                <a:cs typeface="Calibri"/>
              </a:rPr>
              <a:t>إن المنزل هو مساحة حياة الأطفال. إنه مكان فيه الكثير من الأشياء لاكتشافه بالنسبة إليهم</a:t>
            </a:r>
          </a:p>
          <a:p>
            <a:pPr marL="355600" marR="5080" indent="-342900" algn="just" rtl="1">
              <a:spcBef>
                <a:spcPts val="1200"/>
              </a:spcBef>
              <a:buFont typeface="Arial" panose="020B0604020202020204" pitchFamily="34" charset="0"/>
              <a:buChar char="•"/>
            </a:pPr>
            <a:r>
              <a:rPr lang="ar-SY" sz="2400" dirty="0">
                <a:cs typeface="Calibri"/>
              </a:rPr>
              <a:t>إن منعهم من التعرض للأذى هو من مسؤولية الكبار</a:t>
            </a:r>
          </a:p>
          <a:p>
            <a:pPr marL="355600" marR="5080" indent="-342900" algn="just" rtl="1">
              <a:spcBef>
                <a:spcPts val="1200"/>
              </a:spcBef>
              <a:buFont typeface="Arial" panose="020B0604020202020204" pitchFamily="34" charset="0"/>
              <a:buChar char="•"/>
            </a:pPr>
            <a:r>
              <a:rPr lang="ar-SY" sz="2400" dirty="0">
                <a:cs typeface="Calibri"/>
              </a:rPr>
              <a:t>لا يمكن إزالة جميع المخاطر ولكن يمكن التقليل منها وإنشاء بيئة آمنة.</a:t>
            </a:r>
          </a:p>
          <a:p>
            <a:pPr marL="355600" marR="5080" indent="-342900" algn="just" rtl="1">
              <a:spcBef>
                <a:spcPts val="1200"/>
              </a:spcBef>
              <a:buFont typeface="Arial" panose="020B0604020202020204" pitchFamily="34" charset="0"/>
              <a:buChar char="•"/>
            </a:pPr>
            <a:r>
              <a:rPr lang="ar-SY" sz="2400" dirty="0">
                <a:cs typeface="Calibri"/>
              </a:rPr>
              <a:t>يجب على الشخص الذي يقوم بالاعتناء بالطفل أن يوجه تركيزه الكامل نحو الطفل؛ عليه ألّا ينشغل بأي عمل آخر حتى ينام الطفل</a:t>
            </a:r>
          </a:p>
          <a:p>
            <a:pPr marL="355600" marR="5080" indent="-342900" algn="just" rtl="1">
              <a:spcBef>
                <a:spcPts val="1200"/>
              </a:spcBef>
              <a:buFont typeface="Arial" panose="020B0604020202020204" pitchFamily="34" charset="0"/>
              <a:buChar char="•"/>
            </a:pPr>
            <a:r>
              <a:rPr lang="ar-SY" sz="2400" dirty="0">
                <a:cs typeface="Calibri"/>
              </a:rPr>
              <a:t>إن مراقبة الطفل هو الشرط الأول دائماً كي يكون الطفل آمناً في المنزل أو في الخارج.</a:t>
            </a:r>
          </a:p>
        </p:txBody>
      </p:sp>
    </p:spTree>
    <p:extLst>
      <p:ext uri="{BB962C8B-B14F-4D97-AF65-F5344CB8AC3E}">
        <p14:creationId xmlns:p14="http://schemas.microsoft.com/office/powerpoint/2010/main" val="3324886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çerik Yer Tutucusu 7"/>
          <p:cNvGraphicFramePr>
            <a:graphicFrameLocks noGrp="1"/>
          </p:cNvGraphicFramePr>
          <p:nvPr>
            <p:ph idx="1"/>
            <p:extLst>
              <p:ext uri="{D42A27DB-BD31-4B8C-83A1-F6EECF244321}">
                <p14:modId xmlns:p14="http://schemas.microsoft.com/office/powerpoint/2010/main" val="3939179965"/>
              </p:ext>
            </p:extLst>
          </p:nvPr>
        </p:nvGraphicFramePr>
        <p:xfrm>
          <a:off x="1778000" y="2274888"/>
          <a:ext cx="8445500" cy="3012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ayt Numarası Yer Tutucusu 5"/>
          <p:cNvSpPr>
            <a:spLocks noGrp="1"/>
          </p:cNvSpPr>
          <p:nvPr>
            <p:ph type="sldNum" sz="quarter" idx="4294967295"/>
          </p:nvPr>
        </p:nvSpPr>
        <p:spPr>
          <a:xfrm>
            <a:off x="9448800" y="6356350"/>
            <a:ext cx="2743200" cy="365125"/>
          </a:xfrm>
        </p:spPr>
        <p:txBody>
          <a:bodyPr/>
          <a:lstStyle/>
          <a:p>
            <a:fld id="{7D6F4693-9243-487F-9922-E3D7C687370D}" type="slidenum">
              <a:rPr lang="tr-TR" smtClean="0"/>
              <a:t>51</a:t>
            </a:fld>
            <a:endParaRPr lang="tr-TR"/>
          </a:p>
        </p:txBody>
      </p:sp>
      <p:sp>
        <p:nvSpPr>
          <p:cNvPr id="7" name="Dikdörtgen: Köşeleri Yuvarlatılmış 6">
            <a:extLst>
              <a:ext uri="{FF2B5EF4-FFF2-40B4-BE49-F238E27FC236}">
                <a16:creationId xmlns:a16="http://schemas.microsoft.com/office/drawing/2014/main" id="{F342D21F-BD42-49C3-A595-0DD61DEDE646}"/>
              </a:ext>
            </a:extLst>
          </p:cNvPr>
          <p:cNvSpPr/>
          <p:nvPr/>
        </p:nvSpPr>
        <p:spPr>
          <a:xfrm>
            <a:off x="4839665" y="6297363"/>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8" name="Dikdörtgen: Köşeleri Yuvarlatılmış 7">
            <a:extLst>
              <a:ext uri="{FF2B5EF4-FFF2-40B4-BE49-F238E27FC236}">
                <a16:creationId xmlns:a16="http://schemas.microsoft.com/office/drawing/2014/main" id="{68DFFA05-0074-43E7-90DB-A42C59779CE1}"/>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10" name="Resim 9">
            <a:extLst>
              <a:ext uri="{FF2B5EF4-FFF2-40B4-BE49-F238E27FC236}">
                <a16:creationId xmlns:a16="http://schemas.microsoft.com/office/drawing/2014/main" id="{CA3B4CDC-0004-4FEB-BFB9-279382CBAF1E}"/>
              </a:ext>
            </a:extLst>
          </p:cNvPr>
          <p:cNvPicPr>
            <a:picLocks noChangeAspect="1"/>
          </p:cNvPicPr>
          <p:nvPr/>
        </p:nvPicPr>
        <p:blipFill>
          <a:blip r:embed="rId7"/>
          <a:stretch>
            <a:fillRect/>
          </a:stretch>
        </p:blipFill>
        <p:spPr>
          <a:xfrm>
            <a:off x="1713021" y="5825831"/>
            <a:ext cx="1067586" cy="181393"/>
          </a:xfrm>
          <a:prstGeom prst="rect">
            <a:avLst/>
          </a:prstGeom>
        </p:spPr>
      </p:pic>
      <p:sp>
        <p:nvSpPr>
          <p:cNvPr id="11" name="Dikdörtgen: Köşeleri Yuvarlatılmış 10">
            <a:extLst>
              <a:ext uri="{FF2B5EF4-FFF2-40B4-BE49-F238E27FC236}">
                <a16:creationId xmlns:a16="http://schemas.microsoft.com/office/drawing/2014/main" id="{365CBF98-0EEB-4C01-A2C0-E46CE616392A}"/>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2" name="Dikdörtgen 11">
            <a:extLst>
              <a:ext uri="{FF2B5EF4-FFF2-40B4-BE49-F238E27FC236}">
                <a16:creationId xmlns:a16="http://schemas.microsoft.com/office/drawing/2014/main" id="{E22A838B-4225-49B3-9F6F-C621DC74BC94}"/>
              </a:ext>
            </a:extLst>
          </p:cNvPr>
          <p:cNvSpPr/>
          <p:nvPr/>
        </p:nvSpPr>
        <p:spPr>
          <a:xfrm>
            <a:off x="3045897" y="1491361"/>
            <a:ext cx="8155502" cy="581322"/>
          </a:xfrm>
          <a:prstGeom prst="rect">
            <a:avLst/>
          </a:prstGeom>
          <a:noFill/>
          <a:ln w="25400" cap="flat" cmpd="sng" algn="ctr">
            <a:no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Y" sz="3600" b="1" kern="0" dirty="0">
                <a:solidFill>
                  <a:schemeClr val="accent1">
                    <a:lumMod val="75000"/>
                  </a:schemeClr>
                </a:solidFill>
                <a:latin typeface="Calibri"/>
                <a:ea typeface="Times New Roman" panose="02020603050405020304" pitchFamily="18" charset="0"/>
                <a:cs typeface="Calibri" panose="020F0502020204030204" pitchFamily="34" charset="0"/>
              </a:rPr>
              <a:t>من أجل حماية أطفالكم من التعرض للإصابات</a:t>
            </a:r>
            <a:endParaRPr kumimoji="0" lang="ar-SY" sz="2400" b="1" i="0" u="none" strike="noStrike" kern="0" cap="none" spc="0" normalizeH="0" baseline="0" noProof="0" dirty="0">
              <a:ln>
                <a:noFill/>
              </a:ln>
              <a:solidFill>
                <a:schemeClr val="accent1">
                  <a:lumMod val="75000"/>
                </a:schemeClr>
              </a:solidFill>
              <a:effectLst/>
              <a:uLnTx/>
              <a:uFillTx/>
              <a:latin typeface="Calibri"/>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76163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hsgm.saglik.gov.tr/depo/birimler/cocuk_ergen_db/banner/cocuklargenel2.pn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211945" y="2336800"/>
            <a:ext cx="5018809" cy="1355725"/>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Köşeleri Yuvarlatılmış 4">
            <a:extLst>
              <a:ext uri="{FF2B5EF4-FFF2-40B4-BE49-F238E27FC236}">
                <a16:creationId xmlns:a16="http://schemas.microsoft.com/office/drawing/2014/main" id="{85FE8B30-E169-451F-AA14-B68474C56CA8}"/>
              </a:ext>
            </a:extLst>
          </p:cNvPr>
          <p:cNvSpPr/>
          <p:nvPr/>
        </p:nvSpPr>
        <p:spPr>
          <a:xfrm>
            <a:off x="4839665" y="6297363"/>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7" name="Dikdörtgen: Köşeleri Yuvarlatılmış 6">
            <a:extLst>
              <a:ext uri="{FF2B5EF4-FFF2-40B4-BE49-F238E27FC236}">
                <a16:creationId xmlns:a16="http://schemas.microsoft.com/office/drawing/2014/main" id="{47746D08-5507-4D86-8C04-C5B5B5994300}"/>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8" name="Resim 7">
            <a:extLst>
              <a:ext uri="{FF2B5EF4-FFF2-40B4-BE49-F238E27FC236}">
                <a16:creationId xmlns:a16="http://schemas.microsoft.com/office/drawing/2014/main" id="{D9914A98-4E14-47BC-BF66-957906AD664E}"/>
              </a:ext>
            </a:extLst>
          </p:cNvPr>
          <p:cNvPicPr>
            <a:picLocks noChangeAspect="1"/>
          </p:cNvPicPr>
          <p:nvPr/>
        </p:nvPicPr>
        <p:blipFill>
          <a:blip r:embed="rId3"/>
          <a:stretch>
            <a:fillRect/>
          </a:stretch>
        </p:blipFill>
        <p:spPr>
          <a:xfrm>
            <a:off x="1713021" y="5825831"/>
            <a:ext cx="1067586" cy="181393"/>
          </a:xfrm>
          <a:prstGeom prst="rect">
            <a:avLst/>
          </a:prstGeom>
        </p:spPr>
      </p:pic>
      <p:sp>
        <p:nvSpPr>
          <p:cNvPr id="9" name="Dikdörtgen: Köşeleri Yuvarlatılmış 8">
            <a:extLst>
              <a:ext uri="{FF2B5EF4-FFF2-40B4-BE49-F238E27FC236}">
                <a16:creationId xmlns:a16="http://schemas.microsoft.com/office/drawing/2014/main" id="{E77A8B84-8508-414F-AEA2-B64E10B6B6AA}"/>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0" name="Dikdörtgen 9">
            <a:extLst>
              <a:ext uri="{FF2B5EF4-FFF2-40B4-BE49-F238E27FC236}">
                <a16:creationId xmlns:a16="http://schemas.microsoft.com/office/drawing/2014/main" id="{60D137C5-AECF-48DF-9406-D629D671F2F2}"/>
              </a:ext>
            </a:extLst>
          </p:cNvPr>
          <p:cNvSpPr/>
          <p:nvPr/>
        </p:nvSpPr>
        <p:spPr>
          <a:xfrm>
            <a:off x="3583780" y="4069890"/>
            <a:ext cx="4615775" cy="1157237"/>
          </a:xfrm>
          <a:prstGeom prst="rect">
            <a:avLst/>
          </a:prstGeom>
          <a:noFill/>
          <a:ln w="25400" cap="flat" cmpd="sng" algn="ctr">
            <a:no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Y" sz="4400" b="1" kern="0" dirty="0">
                <a:solidFill>
                  <a:schemeClr val="accent1">
                    <a:lumMod val="75000"/>
                  </a:schemeClr>
                </a:solidFill>
                <a:latin typeface="Calibri"/>
                <a:ea typeface="Times New Roman" panose="02020603050405020304" pitchFamily="18" charset="0"/>
                <a:cs typeface="Calibri" panose="020F0502020204030204" pitchFamily="34" charset="0"/>
              </a:rPr>
              <a:t>ش</a:t>
            </a:r>
            <a:r>
              <a:rPr kumimoji="0" lang="ar-SY" sz="4400" b="1" i="0" u="none" strike="noStrike" kern="0" cap="none" spc="0" normalizeH="0" baseline="0" noProof="0" dirty="0">
                <a:ln>
                  <a:noFill/>
                </a:ln>
                <a:solidFill>
                  <a:schemeClr val="accent1">
                    <a:lumMod val="75000"/>
                  </a:schemeClr>
                </a:solidFill>
                <a:effectLst/>
                <a:uLnTx/>
                <a:uFillTx/>
                <a:latin typeface="Calibri"/>
                <a:ea typeface="Times New Roman" panose="02020603050405020304" pitchFamily="18" charset="0"/>
                <a:cs typeface="Calibri" panose="020F0502020204030204" pitchFamily="34" charset="0"/>
              </a:rPr>
              <a:t>ـــــــــــــــــــــــــــــكراً لكـــــــــــــــــــــــــــــم ...</a:t>
            </a:r>
            <a:endParaRPr kumimoji="0" lang="ar-SY" sz="3200" b="1" i="0" u="none" strike="noStrike" kern="0" cap="none" spc="0" normalizeH="0" baseline="0" noProof="0" dirty="0">
              <a:ln>
                <a:noFill/>
              </a:ln>
              <a:solidFill>
                <a:schemeClr val="accent1">
                  <a:lumMod val="75000"/>
                </a:schemeClr>
              </a:solidFill>
              <a:effectLst/>
              <a:uLnTx/>
              <a:uFillTx/>
              <a:latin typeface="Calibri"/>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761780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4294967295"/>
          </p:nvPr>
        </p:nvSpPr>
        <p:spPr>
          <a:xfrm>
            <a:off x="9448800" y="6337779"/>
            <a:ext cx="2743200" cy="365125"/>
          </a:xfrm>
        </p:spPr>
        <p:txBody>
          <a:bodyPr/>
          <a:lstStyle/>
          <a:p>
            <a:fld id="{7D6F4693-9243-487F-9922-E3D7C687370D}" type="slidenum">
              <a:rPr lang="tr-TR" smtClean="0"/>
              <a:t>6</a:t>
            </a:fld>
            <a:endParaRPr lang="tr-TR" dirty="0"/>
          </a:p>
        </p:txBody>
      </p:sp>
      <p:sp>
        <p:nvSpPr>
          <p:cNvPr id="6" name="Dikdörtgen: Köşeleri Yuvarlatılmış 5">
            <a:extLst>
              <a:ext uri="{FF2B5EF4-FFF2-40B4-BE49-F238E27FC236}">
                <a16:creationId xmlns:a16="http://schemas.microsoft.com/office/drawing/2014/main" id="{3523253B-EC86-413A-936E-AEA987BBE1E1}"/>
              </a:ext>
            </a:extLst>
          </p:cNvPr>
          <p:cNvSpPr/>
          <p:nvPr/>
        </p:nvSpPr>
        <p:spPr>
          <a:xfrm>
            <a:off x="4839665" y="6255797"/>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7" name="Dikdörtgen: Köşeleri Yuvarlatılmış 6">
            <a:extLst>
              <a:ext uri="{FF2B5EF4-FFF2-40B4-BE49-F238E27FC236}">
                <a16:creationId xmlns:a16="http://schemas.microsoft.com/office/drawing/2014/main" id="{31920762-2056-4D93-B347-AA5450E3C7D7}"/>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8" name="Resim 7">
            <a:extLst>
              <a:ext uri="{FF2B5EF4-FFF2-40B4-BE49-F238E27FC236}">
                <a16:creationId xmlns:a16="http://schemas.microsoft.com/office/drawing/2014/main" id="{60A9933C-B402-4694-9536-DBDD63F795F1}"/>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9" name="Dikdörtgen: Köşeleri Yuvarlatılmış 8">
            <a:extLst>
              <a:ext uri="{FF2B5EF4-FFF2-40B4-BE49-F238E27FC236}">
                <a16:creationId xmlns:a16="http://schemas.microsoft.com/office/drawing/2014/main" id="{E3EBC831-CF32-4981-A95D-9285C56A4898}"/>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0" name="Başlık 1">
            <a:extLst>
              <a:ext uri="{FF2B5EF4-FFF2-40B4-BE49-F238E27FC236}">
                <a16:creationId xmlns:a16="http://schemas.microsoft.com/office/drawing/2014/main" id="{720E3DC4-2473-468A-BE17-5E257AE7C131}"/>
              </a:ext>
            </a:extLst>
          </p:cNvPr>
          <p:cNvSpPr txBox="1">
            <a:spLocks/>
          </p:cNvSpPr>
          <p:nvPr/>
        </p:nvSpPr>
        <p:spPr>
          <a:xfrm>
            <a:off x="1178668" y="1568619"/>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sz="3200" b="1" kern="0" dirty="0">
                <a:solidFill>
                  <a:schemeClr val="accent1">
                    <a:lumMod val="75000"/>
                  </a:schemeClr>
                </a:solidFill>
                <a:latin typeface="Calibri"/>
                <a:cs typeface="Calibri"/>
              </a:rPr>
              <a:t>أكثر الإصابات شيوعاً</a:t>
            </a:r>
            <a:endParaRPr lang="tr-TR" altLang="en-US" sz="3200" b="1" dirty="0">
              <a:solidFill>
                <a:schemeClr val="accent1">
                  <a:lumMod val="75000"/>
                </a:schemeClr>
              </a:solidFill>
              <a:latin typeface="+mn-lt"/>
            </a:endParaRPr>
          </a:p>
        </p:txBody>
      </p:sp>
      <p:sp>
        <p:nvSpPr>
          <p:cNvPr id="11" name="object 4">
            <a:extLst>
              <a:ext uri="{FF2B5EF4-FFF2-40B4-BE49-F238E27FC236}">
                <a16:creationId xmlns:a16="http://schemas.microsoft.com/office/drawing/2014/main" id="{4EF15662-1D3B-437A-ACA6-083FD412D4B6}"/>
              </a:ext>
            </a:extLst>
          </p:cNvPr>
          <p:cNvSpPr txBox="1"/>
          <p:nvPr/>
        </p:nvSpPr>
        <p:spPr>
          <a:xfrm>
            <a:off x="1713021" y="2070693"/>
            <a:ext cx="9246937" cy="3632405"/>
          </a:xfrm>
          <a:prstGeom prst="rect">
            <a:avLst/>
          </a:prstGeom>
        </p:spPr>
        <p:txBody>
          <a:bodyPr vert="horz" wrap="square" lIns="0" tIns="137795" rIns="0" bIns="0" rtlCol="0">
            <a:spAutoFit/>
          </a:bodyPr>
          <a:lstStyle/>
          <a:p>
            <a:pPr marL="355600" marR="5080" indent="-342900" algn="just" rtl="1">
              <a:spcBef>
                <a:spcPts val="600"/>
              </a:spcBef>
              <a:buFont typeface="Arial" panose="020B0604020202020204" pitchFamily="34" charset="0"/>
              <a:buChar char="•"/>
            </a:pPr>
            <a:r>
              <a:rPr lang="ar-SY" sz="2400" dirty="0">
                <a:cs typeface="Calibri"/>
              </a:rPr>
              <a:t>نتيجة للسقوط</a:t>
            </a:r>
          </a:p>
          <a:p>
            <a:pPr marL="355600" marR="5080" indent="-342900" algn="just" rtl="1">
              <a:spcBef>
                <a:spcPts val="600"/>
              </a:spcBef>
              <a:buFont typeface="Arial" panose="020B0604020202020204" pitchFamily="34" charset="0"/>
              <a:buChar char="•"/>
            </a:pPr>
            <a:r>
              <a:rPr lang="ar-SY" sz="2400" dirty="0">
                <a:cs typeface="Calibri"/>
              </a:rPr>
              <a:t>التسمم</a:t>
            </a:r>
          </a:p>
          <a:p>
            <a:pPr marL="355600" marR="5080" indent="-342900" algn="just" rtl="1">
              <a:spcBef>
                <a:spcPts val="600"/>
              </a:spcBef>
              <a:buFont typeface="Arial" panose="020B0604020202020204" pitchFamily="34" charset="0"/>
              <a:buChar char="•"/>
            </a:pPr>
            <a:r>
              <a:rPr lang="ar-SY" sz="2400" dirty="0">
                <a:cs typeface="Calibri"/>
              </a:rPr>
              <a:t>الحروق</a:t>
            </a:r>
          </a:p>
          <a:p>
            <a:pPr marL="355600" marR="5080" indent="-342900" algn="just" rtl="1">
              <a:spcBef>
                <a:spcPts val="600"/>
              </a:spcBef>
              <a:buFont typeface="Arial" panose="020B0604020202020204" pitchFamily="34" charset="0"/>
              <a:buChar char="•"/>
            </a:pPr>
            <a:r>
              <a:rPr lang="ar-SY" sz="2400" dirty="0">
                <a:cs typeface="Calibri"/>
              </a:rPr>
              <a:t>الغرق في الماء / الغرق</a:t>
            </a:r>
          </a:p>
          <a:p>
            <a:pPr marL="355600" marR="5080" indent="-342900" algn="just" rtl="1">
              <a:spcBef>
                <a:spcPts val="600"/>
              </a:spcBef>
              <a:buFont typeface="Arial" panose="020B0604020202020204" pitchFamily="34" charset="0"/>
              <a:buChar char="•"/>
            </a:pPr>
            <a:r>
              <a:rPr lang="ar-SY" sz="2400" dirty="0">
                <a:cs typeface="Calibri"/>
              </a:rPr>
              <a:t>الجروح</a:t>
            </a:r>
          </a:p>
          <a:p>
            <a:pPr marL="355600" marR="5080" indent="-342900" algn="just" rtl="1">
              <a:spcBef>
                <a:spcPts val="600"/>
              </a:spcBef>
              <a:buFont typeface="Arial" panose="020B0604020202020204" pitchFamily="34" charset="0"/>
              <a:buChar char="•"/>
            </a:pPr>
            <a:r>
              <a:rPr lang="ar-SY" sz="2400" dirty="0">
                <a:cs typeface="Calibri"/>
              </a:rPr>
              <a:t>حوادث السير</a:t>
            </a:r>
          </a:p>
          <a:p>
            <a:pPr marL="355600" marR="5080" indent="-342900" algn="just" rtl="1">
              <a:spcBef>
                <a:spcPts val="600"/>
              </a:spcBef>
              <a:buFont typeface="Arial" panose="020B0604020202020204" pitchFamily="34" charset="0"/>
              <a:buChar char="•"/>
            </a:pPr>
            <a:r>
              <a:rPr lang="ar-SY" sz="2400" dirty="0">
                <a:cs typeface="Calibri"/>
              </a:rPr>
              <a:t>عضة الحيوان</a:t>
            </a:r>
          </a:p>
          <a:p>
            <a:pPr marL="355600" marR="5080" indent="-342900" algn="just" rtl="1">
              <a:spcBef>
                <a:spcPts val="600"/>
              </a:spcBef>
              <a:buFont typeface="Arial" panose="020B0604020202020204" pitchFamily="34" charset="0"/>
              <a:buChar char="•"/>
            </a:pPr>
            <a:r>
              <a:rPr lang="ar-SY" sz="2400" dirty="0">
                <a:cs typeface="Calibri"/>
              </a:rPr>
              <a:t>العنف</a:t>
            </a:r>
          </a:p>
        </p:txBody>
      </p:sp>
    </p:spTree>
    <p:extLst>
      <p:ext uri="{BB962C8B-B14F-4D97-AF65-F5344CB8AC3E}">
        <p14:creationId xmlns:p14="http://schemas.microsoft.com/office/powerpoint/2010/main" val="2020108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4294967295"/>
          </p:nvPr>
        </p:nvSpPr>
        <p:spPr>
          <a:xfrm>
            <a:off x="9448800" y="6356350"/>
            <a:ext cx="2743200" cy="365125"/>
          </a:xfrm>
        </p:spPr>
        <p:txBody>
          <a:bodyPr/>
          <a:lstStyle/>
          <a:p>
            <a:fld id="{7D6F4693-9243-487F-9922-E3D7C687370D}" type="slidenum">
              <a:rPr lang="tr-TR" smtClean="0"/>
              <a:t>7</a:t>
            </a:fld>
            <a:endParaRPr lang="tr-TR" dirty="0"/>
          </a:p>
        </p:txBody>
      </p:sp>
      <p:sp>
        <p:nvSpPr>
          <p:cNvPr id="7" name="Dikdörtgen: Köşeleri Yuvarlatılmış 6">
            <a:extLst>
              <a:ext uri="{FF2B5EF4-FFF2-40B4-BE49-F238E27FC236}">
                <a16:creationId xmlns:a16="http://schemas.microsoft.com/office/drawing/2014/main" id="{3A306A9F-D8CA-445A-9ACF-C242895F5483}"/>
              </a:ext>
            </a:extLst>
          </p:cNvPr>
          <p:cNvSpPr/>
          <p:nvPr/>
        </p:nvSpPr>
        <p:spPr>
          <a:xfrm>
            <a:off x="4839665" y="6255797"/>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8" name="Dikdörtgen: Köşeleri Yuvarlatılmış 7">
            <a:extLst>
              <a:ext uri="{FF2B5EF4-FFF2-40B4-BE49-F238E27FC236}">
                <a16:creationId xmlns:a16="http://schemas.microsoft.com/office/drawing/2014/main" id="{D69FA6E1-F5AF-49F6-9B39-EDD1F2870E6C}"/>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9" name="Resim 8">
            <a:extLst>
              <a:ext uri="{FF2B5EF4-FFF2-40B4-BE49-F238E27FC236}">
                <a16:creationId xmlns:a16="http://schemas.microsoft.com/office/drawing/2014/main" id="{6E5DC5B8-8028-4851-8EED-3A02B456E689}"/>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10" name="Dikdörtgen: Köşeleri Yuvarlatılmış 9">
            <a:extLst>
              <a:ext uri="{FF2B5EF4-FFF2-40B4-BE49-F238E27FC236}">
                <a16:creationId xmlns:a16="http://schemas.microsoft.com/office/drawing/2014/main" id="{538770A3-90FB-4B4C-A8F3-EFD0E90968ED}"/>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1" name="Başlık 1">
            <a:extLst>
              <a:ext uri="{FF2B5EF4-FFF2-40B4-BE49-F238E27FC236}">
                <a16:creationId xmlns:a16="http://schemas.microsoft.com/office/drawing/2014/main" id="{E6A66362-C0E1-4F8E-B1B2-FD6E41ED11E8}"/>
              </a:ext>
            </a:extLst>
          </p:cNvPr>
          <p:cNvSpPr txBox="1">
            <a:spLocks/>
          </p:cNvSpPr>
          <p:nvPr/>
        </p:nvSpPr>
        <p:spPr>
          <a:xfrm>
            <a:off x="1178668" y="1568619"/>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sz="3200" b="1" kern="0" dirty="0">
                <a:solidFill>
                  <a:schemeClr val="accent1">
                    <a:lumMod val="75000"/>
                  </a:schemeClr>
                </a:solidFill>
                <a:latin typeface="Calibri"/>
                <a:cs typeface="Calibri"/>
              </a:rPr>
              <a:t>الإصابات وفقاً للمجموعات العمرية</a:t>
            </a:r>
            <a:endParaRPr lang="tr-TR" altLang="en-US" sz="3200" b="1" dirty="0">
              <a:solidFill>
                <a:schemeClr val="accent1">
                  <a:lumMod val="75000"/>
                </a:schemeClr>
              </a:solidFill>
              <a:latin typeface="+mn-lt"/>
            </a:endParaRPr>
          </a:p>
        </p:txBody>
      </p:sp>
      <p:sp>
        <p:nvSpPr>
          <p:cNvPr id="12" name="Dikdörtgen: Yuvarlatılmış Köşeler 2">
            <a:extLst>
              <a:ext uri="{FF2B5EF4-FFF2-40B4-BE49-F238E27FC236}">
                <a16:creationId xmlns:a16="http://schemas.microsoft.com/office/drawing/2014/main" id="{0EA75F33-79EE-4E06-8E59-AAB0AC9C232B}"/>
              </a:ext>
            </a:extLst>
          </p:cNvPr>
          <p:cNvSpPr/>
          <p:nvPr/>
        </p:nvSpPr>
        <p:spPr>
          <a:xfrm>
            <a:off x="1955588" y="4550369"/>
            <a:ext cx="6412556" cy="1005898"/>
          </a:xfrm>
          <a:prstGeom prst="round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900113" indent="-342900" algn="r" rtl="1">
              <a:buFont typeface="Arial" panose="020B0604020202020204" pitchFamily="34" charset="0"/>
              <a:buChar char="•"/>
            </a:pPr>
            <a:r>
              <a:rPr lang="ar-SY" sz="2400" kern="0" dirty="0">
                <a:solidFill>
                  <a:schemeClr val="tx1"/>
                </a:solidFill>
                <a:latin typeface="Calibri"/>
                <a:ea typeface="+mj-ea"/>
                <a:cs typeface="Calibri"/>
              </a:rPr>
              <a:t>في المدرسة، الشارع، أماكن ممارسة الرياضة، حوادث السير، الإصابات الرياضية، سلوكيات المخاطرة.</a:t>
            </a:r>
            <a:endParaRPr lang="tr-TR" sz="2400" dirty="0"/>
          </a:p>
        </p:txBody>
      </p:sp>
      <p:sp>
        <p:nvSpPr>
          <p:cNvPr id="13" name="Dikdörtgen: Yuvarlatılmış Köşeler 2">
            <a:extLst>
              <a:ext uri="{FF2B5EF4-FFF2-40B4-BE49-F238E27FC236}">
                <a16:creationId xmlns:a16="http://schemas.microsoft.com/office/drawing/2014/main" id="{8ABAA819-0D7B-4BF8-AE8C-2327D43AF8AA}"/>
              </a:ext>
            </a:extLst>
          </p:cNvPr>
          <p:cNvSpPr/>
          <p:nvPr/>
        </p:nvSpPr>
        <p:spPr>
          <a:xfrm>
            <a:off x="1995054" y="3337113"/>
            <a:ext cx="6373090" cy="989936"/>
          </a:xfrm>
          <a:prstGeom prst="roundRect">
            <a:avLst/>
          </a:prstGeom>
          <a:solidFill>
            <a:srgbClr val="C6ECD7"/>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900113" indent="-342900" algn="r" rtl="1">
              <a:buFont typeface="Arial" panose="020B0604020202020204" pitchFamily="34" charset="0"/>
              <a:buChar char="•"/>
            </a:pPr>
            <a:r>
              <a:rPr lang="ar-SY" sz="2400" kern="0" dirty="0">
                <a:solidFill>
                  <a:schemeClr val="tx1"/>
                </a:solidFill>
                <a:latin typeface="Calibri"/>
                <a:ea typeface="+mj-ea"/>
                <a:cs typeface="Calibri"/>
              </a:rPr>
              <a:t>السقوط أثناء اللعب، التسمم، الحروق، القطع، حوادث السير ...</a:t>
            </a:r>
            <a:endParaRPr lang="tr-TR" sz="2400" dirty="0"/>
          </a:p>
        </p:txBody>
      </p:sp>
      <p:sp>
        <p:nvSpPr>
          <p:cNvPr id="14" name="Dikdörtgen: Yuvarlatılmış Köşeler 2">
            <a:extLst>
              <a:ext uri="{FF2B5EF4-FFF2-40B4-BE49-F238E27FC236}">
                <a16:creationId xmlns:a16="http://schemas.microsoft.com/office/drawing/2014/main" id="{360796AA-13CA-4F19-B39D-79BAD5DDBA78}"/>
              </a:ext>
            </a:extLst>
          </p:cNvPr>
          <p:cNvSpPr/>
          <p:nvPr/>
        </p:nvSpPr>
        <p:spPr>
          <a:xfrm>
            <a:off x="1995054" y="2241580"/>
            <a:ext cx="6373089" cy="899762"/>
          </a:xfrm>
          <a:prstGeom prst="roundRect">
            <a:avLst/>
          </a:prstGeom>
          <a:solidFill>
            <a:srgbClr val="D1D2D4"/>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882650" indent="-342900" algn="r" rtl="1">
              <a:buFont typeface="Arial" panose="020B0604020202020204" pitchFamily="34" charset="0"/>
              <a:buChar char="•"/>
            </a:pPr>
            <a:r>
              <a:rPr lang="ar-SY" sz="2400" kern="0" dirty="0">
                <a:solidFill>
                  <a:schemeClr val="tx1"/>
                </a:solidFill>
                <a:latin typeface="Calibri"/>
                <a:ea typeface="+mj-ea"/>
                <a:cs typeface="Calibri"/>
              </a:rPr>
              <a:t>الاختناق في المنزل، السقوط، الحروق، التسمم، القطع ...</a:t>
            </a:r>
            <a:endParaRPr lang="tr-TR" sz="2400" dirty="0"/>
          </a:p>
        </p:txBody>
      </p:sp>
      <p:grpSp>
        <p:nvGrpSpPr>
          <p:cNvPr id="26" name="Grup 25">
            <a:extLst>
              <a:ext uri="{FF2B5EF4-FFF2-40B4-BE49-F238E27FC236}">
                <a16:creationId xmlns:a16="http://schemas.microsoft.com/office/drawing/2014/main" id="{F48E15CD-5AB7-4749-9B32-C80DA20BF5D0}"/>
              </a:ext>
            </a:extLst>
          </p:cNvPr>
          <p:cNvGrpSpPr/>
          <p:nvPr/>
        </p:nvGrpSpPr>
        <p:grpSpPr>
          <a:xfrm>
            <a:off x="8138445" y="2158650"/>
            <a:ext cx="2743201" cy="1083464"/>
            <a:chOff x="255354" y="1641"/>
            <a:chExt cx="2505999" cy="1083464"/>
          </a:xfrm>
        </p:grpSpPr>
        <p:sp>
          <p:nvSpPr>
            <p:cNvPr id="33" name="Dikdörtgen: Köşeleri Yuvarlatılmış 32">
              <a:extLst>
                <a:ext uri="{FF2B5EF4-FFF2-40B4-BE49-F238E27FC236}">
                  <a16:creationId xmlns:a16="http://schemas.microsoft.com/office/drawing/2014/main" id="{26394401-14D8-4DF4-A25B-2F8FFFA9DD9F}"/>
                </a:ext>
              </a:extLst>
            </p:cNvPr>
            <p:cNvSpPr/>
            <p:nvPr/>
          </p:nvSpPr>
          <p:spPr>
            <a:xfrm>
              <a:off x="255354" y="1641"/>
              <a:ext cx="2505999" cy="1083464"/>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4" name="Dikdörtgen: Köşeleri Yuvarlatılmış 4">
              <a:extLst>
                <a:ext uri="{FF2B5EF4-FFF2-40B4-BE49-F238E27FC236}">
                  <a16:creationId xmlns:a16="http://schemas.microsoft.com/office/drawing/2014/main" id="{D363DD81-BB5E-4585-9EE5-45799944B66E}"/>
                </a:ext>
              </a:extLst>
            </p:cNvPr>
            <p:cNvSpPr txBox="1"/>
            <p:nvPr/>
          </p:nvSpPr>
          <p:spPr>
            <a:xfrm>
              <a:off x="308244" y="54531"/>
              <a:ext cx="2400219" cy="9776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ar-SY" sz="3200" dirty="0">
                  <a:solidFill>
                    <a:schemeClr val="bg1"/>
                  </a:solidFill>
                  <a:latin typeface="Calibri"/>
                  <a:cs typeface="Calibri"/>
                </a:rPr>
                <a:t>لدى الأطفال</a:t>
              </a:r>
              <a:endParaRPr lang="tr-TR" sz="3000" kern="1200" dirty="0">
                <a:solidFill>
                  <a:schemeClr val="bg1"/>
                </a:solidFill>
              </a:endParaRPr>
            </a:p>
          </p:txBody>
        </p:sp>
      </p:grpSp>
      <p:grpSp>
        <p:nvGrpSpPr>
          <p:cNvPr id="27" name="Grup 26">
            <a:extLst>
              <a:ext uri="{FF2B5EF4-FFF2-40B4-BE49-F238E27FC236}">
                <a16:creationId xmlns:a16="http://schemas.microsoft.com/office/drawing/2014/main" id="{DE96C9E1-66F2-4745-9B96-41F39B1F56E0}"/>
              </a:ext>
            </a:extLst>
          </p:cNvPr>
          <p:cNvGrpSpPr/>
          <p:nvPr/>
        </p:nvGrpSpPr>
        <p:grpSpPr>
          <a:xfrm>
            <a:off x="8117076" y="3307428"/>
            <a:ext cx="2743201" cy="1083464"/>
            <a:chOff x="255354" y="1139279"/>
            <a:chExt cx="2519842" cy="1083464"/>
          </a:xfrm>
        </p:grpSpPr>
        <p:sp>
          <p:nvSpPr>
            <p:cNvPr id="31" name="Dikdörtgen: Köşeleri Yuvarlatılmış 30">
              <a:extLst>
                <a:ext uri="{FF2B5EF4-FFF2-40B4-BE49-F238E27FC236}">
                  <a16:creationId xmlns:a16="http://schemas.microsoft.com/office/drawing/2014/main" id="{C7A7A030-8EA6-4991-9BEC-3FA3830CD868}"/>
                </a:ext>
              </a:extLst>
            </p:cNvPr>
            <p:cNvSpPr/>
            <p:nvPr/>
          </p:nvSpPr>
          <p:spPr>
            <a:xfrm>
              <a:off x="255354" y="1139279"/>
              <a:ext cx="2519842" cy="1083464"/>
            </a:xfrm>
            <a:prstGeom prst="roundRect">
              <a:avLst/>
            </a:prstGeom>
          </p:spPr>
          <p:style>
            <a:lnRef idx="0">
              <a:schemeClr val="lt1">
                <a:hueOff val="0"/>
                <a:satOff val="0"/>
                <a:lumOff val="0"/>
                <a:alphaOff val="0"/>
              </a:schemeClr>
            </a:lnRef>
            <a:fillRef idx="3">
              <a:schemeClr val="accent5">
                <a:hueOff val="-3379271"/>
                <a:satOff val="-8710"/>
                <a:lumOff val="-5883"/>
                <a:alphaOff val="0"/>
              </a:schemeClr>
            </a:fillRef>
            <a:effectRef idx="2">
              <a:schemeClr val="accent5">
                <a:hueOff val="-3379271"/>
                <a:satOff val="-8710"/>
                <a:lumOff val="-5883"/>
                <a:alphaOff val="0"/>
              </a:schemeClr>
            </a:effectRef>
            <a:fontRef idx="minor">
              <a:schemeClr val="lt1"/>
            </a:fontRef>
          </p:style>
        </p:sp>
        <p:sp>
          <p:nvSpPr>
            <p:cNvPr id="32" name="Dikdörtgen: Köşeleri Yuvarlatılmış 6">
              <a:extLst>
                <a:ext uri="{FF2B5EF4-FFF2-40B4-BE49-F238E27FC236}">
                  <a16:creationId xmlns:a16="http://schemas.microsoft.com/office/drawing/2014/main" id="{05BE26FC-B02B-4ED6-82AD-F1176ED41DF4}"/>
                </a:ext>
              </a:extLst>
            </p:cNvPr>
            <p:cNvSpPr txBox="1"/>
            <p:nvPr/>
          </p:nvSpPr>
          <p:spPr>
            <a:xfrm>
              <a:off x="308244" y="1192169"/>
              <a:ext cx="2414062" cy="9776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ar-SY" sz="3200" dirty="0">
                  <a:solidFill>
                    <a:schemeClr val="bg1"/>
                  </a:solidFill>
                  <a:latin typeface="Calibri"/>
                  <a:cs typeface="Calibri"/>
                </a:rPr>
                <a:t>في مرحلة اللعب</a:t>
              </a:r>
              <a:endParaRPr lang="tr-TR" sz="3000" kern="1200" dirty="0">
                <a:solidFill>
                  <a:schemeClr val="bg1"/>
                </a:solidFill>
              </a:endParaRPr>
            </a:p>
          </p:txBody>
        </p:sp>
      </p:grpSp>
      <p:grpSp>
        <p:nvGrpSpPr>
          <p:cNvPr id="28" name="Grup 27">
            <a:extLst>
              <a:ext uri="{FF2B5EF4-FFF2-40B4-BE49-F238E27FC236}">
                <a16:creationId xmlns:a16="http://schemas.microsoft.com/office/drawing/2014/main" id="{4C929617-9E70-4634-A3A1-BB9E219B685B}"/>
              </a:ext>
            </a:extLst>
          </p:cNvPr>
          <p:cNvGrpSpPr/>
          <p:nvPr/>
        </p:nvGrpSpPr>
        <p:grpSpPr>
          <a:xfrm>
            <a:off x="8133878" y="4472802"/>
            <a:ext cx="2726399" cy="1083464"/>
            <a:chOff x="255354" y="2276917"/>
            <a:chExt cx="2519842" cy="1083464"/>
          </a:xfrm>
        </p:grpSpPr>
        <p:sp>
          <p:nvSpPr>
            <p:cNvPr id="29" name="Dikdörtgen: Köşeleri Yuvarlatılmış 28">
              <a:extLst>
                <a:ext uri="{FF2B5EF4-FFF2-40B4-BE49-F238E27FC236}">
                  <a16:creationId xmlns:a16="http://schemas.microsoft.com/office/drawing/2014/main" id="{E3EAEFA8-0D80-4F05-991E-0895ACCF77BD}"/>
                </a:ext>
              </a:extLst>
            </p:cNvPr>
            <p:cNvSpPr/>
            <p:nvPr/>
          </p:nvSpPr>
          <p:spPr>
            <a:xfrm>
              <a:off x="255354" y="2276917"/>
              <a:ext cx="2519842" cy="1083464"/>
            </a:xfrm>
            <a:prstGeom prst="roundRect">
              <a:avLst/>
            </a:prstGeom>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sp>
        <p:sp>
          <p:nvSpPr>
            <p:cNvPr id="30" name="Dikdörtgen: Köşeleri Yuvarlatılmış 8">
              <a:extLst>
                <a:ext uri="{FF2B5EF4-FFF2-40B4-BE49-F238E27FC236}">
                  <a16:creationId xmlns:a16="http://schemas.microsoft.com/office/drawing/2014/main" id="{C09C6807-A9F0-4B8E-84B7-8E36D88A2584}"/>
                </a:ext>
              </a:extLst>
            </p:cNvPr>
            <p:cNvSpPr txBox="1"/>
            <p:nvPr/>
          </p:nvSpPr>
          <p:spPr>
            <a:xfrm>
              <a:off x="308244" y="2329807"/>
              <a:ext cx="2414062" cy="9776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ar-SY" sz="2800" kern="1200" dirty="0">
                  <a:solidFill>
                    <a:schemeClr val="bg1"/>
                  </a:solidFill>
                  <a:latin typeface="Calibri"/>
                  <a:cs typeface="Calibri"/>
                </a:rPr>
                <a:t>في مر</a:t>
              </a:r>
              <a:r>
                <a:rPr lang="ar-SY" sz="2800" dirty="0">
                  <a:solidFill>
                    <a:schemeClr val="bg1"/>
                  </a:solidFill>
                  <a:latin typeface="Calibri"/>
                  <a:cs typeface="Calibri"/>
                </a:rPr>
                <a:t>حلة المراهقة</a:t>
              </a:r>
              <a:endParaRPr lang="tr-TR" sz="3000" kern="1200" dirty="0"/>
            </a:p>
          </p:txBody>
        </p:sp>
      </p:grpSp>
    </p:spTree>
    <p:extLst>
      <p:ext uri="{BB962C8B-B14F-4D97-AF65-F5344CB8AC3E}">
        <p14:creationId xmlns:p14="http://schemas.microsoft.com/office/powerpoint/2010/main" val="1115676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3 İçerik Yer Tutucusu"/>
          <p:cNvGraphicFramePr>
            <a:graphicFrameLocks noGrp="1"/>
          </p:cNvGraphicFramePr>
          <p:nvPr>
            <p:ph idx="1"/>
            <p:extLst>
              <p:ext uri="{D42A27DB-BD31-4B8C-83A1-F6EECF244321}">
                <p14:modId xmlns:p14="http://schemas.microsoft.com/office/powerpoint/2010/main" val="4283562646"/>
              </p:ext>
            </p:extLst>
          </p:nvPr>
        </p:nvGraphicFramePr>
        <p:xfrm>
          <a:off x="2442886" y="1814946"/>
          <a:ext cx="6521006" cy="3861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ayt Numarası Yer Tutucusu 2"/>
          <p:cNvSpPr>
            <a:spLocks noGrp="1"/>
          </p:cNvSpPr>
          <p:nvPr>
            <p:ph type="sldNum" sz="quarter" idx="4294967295"/>
          </p:nvPr>
        </p:nvSpPr>
        <p:spPr>
          <a:xfrm>
            <a:off x="9448800" y="6380911"/>
            <a:ext cx="2743200" cy="365125"/>
          </a:xfrm>
        </p:spPr>
        <p:txBody>
          <a:bodyPr/>
          <a:lstStyle/>
          <a:p>
            <a:fld id="{7D6F4693-9243-487F-9922-E3D7C687370D}" type="slidenum">
              <a:rPr lang="tr-TR" smtClean="0"/>
              <a:t>8</a:t>
            </a:fld>
            <a:endParaRPr lang="tr-TR" dirty="0"/>
          </a:p>
        </p:txBody>
      </p:sp>
      <p:sp>
        <p:nvSpPr>
          <p:cNvPr id="6" name="Dikdörtgen: Köşeleri Yuvarlatılmış 5">
            <a:extLst>
              <a:ext uri="{FF2B5EF4-FFF2-40B4-BE49-F238E27FC236}">
                <a16:creationId xmlns:a16="http://schemas.microsoft.com/office/drawing/2014/main" id="{C8678650-CA89-4E3D-9971-B4477A7E98E4}"/>
              </a:ext>
            </a:extLst>
          </p:cNvPr>
          <p:cNvSpPr/>
          <p:nvPr/>
        </p:nvSpPr>
        <p:spPr>
          <a:xfrm>
            <a:off x="4839665" y="6255797"/>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9" name="Dikdörtgen: Köşeleri Yuvarlatılmış 8">
            <a:extLst>
              <a:ext uri="{FF2B5EF4-FFF2-40B4-BE49-F238E27FC236}">
                <a16:creationId xmlns:a16="http://schemas.microsoft.com/office/drawing/2014/main" id="{8A43306E-512A-43B8-95B4-A6825EBFDCB7}"/>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10" name="Resim 9">
            <a:extLst>
              <a:ext uri="{FF2B5EF4-FFF2-40B4-BE49-F238E27FC236}">
                <a16:creationId xmlns:a16="http://schemas.microsoft.com/office/drawing/2014/main" id="{CB82A197-4AE8-400D-ABA5-24C22035692B}"/>
              </a:ext>
            </a:extLst>
          </p:cNvPr>
          <p:cNvPicPr>
            <a:picLocks noChangeAspect="1"/>
          </p:cNvPicPr>
          <p:nvPr/>
        </p:nvPicPr>
        <p:blipFill>
          <a:blip r:embed="rId7"/>
          <a:stretch>
            <a:fillRect/>
          </a:stretch>
        </p:blipFill>
        <p:spPr>
          <a:xfrm>
            <a:off x="1713021" y="5825831"/>
            <a:ext cx="1067586" cy="181393"/>
          </a:xfrm>
          <a:prstGeom prst="rect">
            <a:avLst/>
          </a:prstGeom>
        </p:spPr>
      </p:pic>
      <p:sp>
        <p:nvSpPr>
          <p:cNvPr id="11" name="Dikdörtgen: Köşeleri Yuvarlatılmış 10">
            <a:extLst>
              <a:ext uri="{FF2B5EF4-FFF2-40B4-BE49-F238E27FC236}">
                <a16:creationId xmlns:a16="http://schemas.microsoft.com/office/drawing/2014/main" id="{0AAF60AD-B25C-4B4A-871C-D69B34812F4C}"/>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2" name="Başlık 1">
            <a:extLst>
              <a:ext uri="{FF2B5EF4-FFF2-40B4-BE49-F238E27FC236}">
                <a16:creationId xmlns:a16="http://schemas.microsoft.com/office/drawing/2014/main" id="{BA8F2E5D-A2BA-4750-ABFF-9DCD9F2B539D}"/>
              </a:ext>
            </a:extLst>
          </p:cNvPr>
          <p:cNvSpPr txBox="1">
            <a:spLocks/>
          </p:cNvSpPr>
          <p:nvPr/>
        </p:nvSpPr>
        <p:spPr>
          <a:xfrm>
            <a:off x="1178668" y="1568619"/>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sz="3200" b="1" kern="0" dirty="0">
                <a:solidFill>
                  <a:schemeClr val="accent1">
                    <a:lumMod val="75000"/>
                  </a:schemeClr>
                </a:solidFill>
                <a:latin typeface="Calibri"/>
                <a:cs typeface="Calibri"/>
              </a:rPr>
              <a:t>أين تحدث الإصابات؟</a:t>
            </a:r>
          </a:p>
        </p:txBody>
      </p:sp>
    </p:spTree>
    <p:extLst>
      <p:ext uri="{BB962C8B-B14F-4D97-AF65-F5344CB8AC3E}">
        <p14:creationId xmlns:p14="http://schemas.microsoft.com/office/powerpoint/2010/main" val="607983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4294967295"/>
          </p:nvPr>
        </p:nvSpPr>
        <p:spPr>
          <a:xfrm>
            <a:off x="9448800" y="6355032"/>
            <a:ext cx="2743200" cy="365125"/>
          </a:xfrm>
        </p:spPr>
        <p:txBody>
          <a:bodyPr/>
          <a:lstStyle/>
          <a:p>
            <a:fld id="{7D6F4693-9243-487F-9922-E3D7C687370D}" type="slidenum">
              <a:rPr lang="tr-TR" smtClean="0"/>
              <a:t>9</a:t>
            </a:fld>
            <a:endParaRPr lang="tr-TR"/>
          </a:p>
        </p:txBody>
      </p:sp>
      <p:sp>
        <p:nvSpPr>
          <p:cNvPr id="6" name="Dikdörtgen: Köşeleri Yuvarlatılmış 5">
            <a:extLst>
              <a:ext uri="{FF2B5EF4-FFF2-40B4-BE49-F238E27FC236}">
                <a16:creationId xmlns:a16="http://schemas.microsoft.com/office/drawing/2014/main" id="{8225574D-27F6-4A77-A411-7DE9AF38CE90}"/>
              </a:ext>
            </a:extLst>
          </p:cNvPr>
          <p:cNvSpPr/>
          <p:nvPr/>
        </p:nvSpPr>
        <p:spPr>
          <a:xfrm>
            <a:off x="4839665" y="6255797"/>
            <a:ext cx="2512669" cy="49318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r>
              <a:rPr lang="ar-SY" sz="1200" kern="0" dirty="0">
                <a:solidFill>
                  <a:schemeClr val="bg1">
                    <a:lumMod val="50000"/>
                  </a:schemeClr>
                </a:solidFill>
                <a:latin typeface="Calibri"/>
                <a:ea typeface="+mj-ea"/>
                <a:cs typeface="Calibri"/>
              </a:rPr>
              <a:t>المديرية العامة للصحة العامة</a:t>
            </a:r>
            <a:br>
              <a:rPr lang="ar-SY" sz="1200" kern="0" dirty="0">
                <a:solidFill>
                  <a:schemeClr val="bg1">
                    <a:lumMod val="50000"/>
                  </a:schemeClr>
                </a:solidFill>
                <a:latin typeface="Calibri"/>
                <a:ea typeface="+mj-ea"/>
                <a:cs typeface="Calibri"/>
              </a:rPr>
            </a:br>
            <a:r>
              <a:rPr lang="ar-SY" sz="1200" kern="0" dirty="0">
                <a:solidFill>
                  <a:schemeClr val="bg1">
                    <a:lumMod val="50000"/>
                  </a:schemeClr>
                </a:solidFill>
                <a:latin typeface="Calibri"/>
                <a:ea typeface="+mj-ea"/>
                <a:cs typeface="Calibri"/>
              </a:rPr>
              <a:t>رئاسة دائرة صحة الأطفال والمراهقين</a:t>
            </a:r>
            <a:endParaRPr kumimoji="0" lang="ar-SA" sz="1200" i="0" u="none" strike="noStrike" kern="0" cap="none" spc="0" normalizeH="0" baseline="0" noProof="0" dirty="0">
              <a:ln>
                <a:noFill/>
              </a:ln>
              <a:solidFill>
                <a:schemeClr val="bg1">
                  <a:lumMod val="50000"/>
                </a:schemeClr>
              </a:solidFill>
              <a:effectLst/>
              <a:uLnTx/>
              <a:uFillTx/>
              <a:latin typeface="Calibri"/>
              <a:ea typeface="+mj-ea"/>
              <a:cs typeface="Calibri"/>
            </a:endParaRPr>
          </a:p>
        </p:txBody>
      </p:sp>
      <p:sp>
        <p:nvSpPr>
          <p:cNvPr id="7" name="Dikdörtgen: Köşeleri Yuvarlatılmış 6">
            <a:extLst>
              <a:ext uri="{FF2B5EF4-FFF2-40B4-BE49-F238E27FC236}">
                <a16:creationId xmlns:a16="http://schemas.microsoft.com/office/drawing/2014/main" id="{5FB1B601-4E2F-401A-B6E0-5B568A27AEB0}"/>
              </a:ext>
            </a:extLst>
          </p:cNvPr>
          <p:cNvSpPr/>
          <p:nvPr/>
        </p:nvSpPr>
        <p:spPr>
          <a:xfrm>
            <a:off x="1583473" y="6171066"/>
            <a:ext cx="2711977" cy="142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1"/>
            <a:r>
              <a:rPr kumimoji="0" lang="ar-SY" sz="1050" i="0" u="none" strike="noStrike" kern="0" cap="none" spc="0" normalizeH="0" baseline="0" noProof="0" dirty="0">
                <a:ln>
                  <a:noFill/>
                </a:ln>
                <a:solidFill>
                  <a:srgbClr val="3A6798"/>
                </a:solidFill>
                <a:effectLst/>
                <a:uLnTx/>
                <a:uFillTx/>
                <a:latin typeface="Calibri"/>
                <a:ea typeface="+mj-ea"/>
                <a:cs typeface="Calibri"/>
              </a:rPr>
              <a:t>دعم الخدمات الصحية للمهاجرين في تركيا</a:t>
            </a:r>
            <a:endParaRPr kumimoji="0" lang="ar-SA" sz="1050" i="0" u="none" strike="noStrike" kern="0" cap="none" spc="0" normalizeH="0" baseline="0" noProof="0" dirty="0">
              <a:ln>
                <a:noFill/>
              </a:ln>
              <a:solidFill>
                <a:srgbClr val="3A6798"/>
              </a:solidFill>
              <a:effectLst/>
              <a:uLnTx/>
              <a:uFillTx/>
              <a:latin typeface="Calibri"/>
              <a:ea typeface="+mj-ea"/>
              <a:cs typeface="Calibri"/>
            </a:endParaRPr>
          </a:p>
        </p:txBody>
      </p:sp>
      <p:pic>
        <p:nvPicPr>
          <p:cNvPr id="8" name="Resim 7">
            <a:extLst>
              <a:ext uri="{FF2B5EF4-FFF2-40B4-BE49-F238E27FC236}">
                <a16:creationId xmlns:a16="http://schemas.microsoft.com/office/drawing/2014/main" id="{D133A2DA-9A7B-4565-AB38-211876C27198}"/>
              </a:ext>
            </a:extLst>
          </p:cNvPr>
          <p:cNvPicPr>
            <a:picLocks noChangeAspect="1"/>
          </p:cNvPicPr>
          <p:nvPr/>
        </p:nvPicPr>
        <p:blipFill>
          <a:blip r:embed="rId2"/>
          <a:stretch>
            <a:fillRect/>
          </a:stretch>
        </p:blipFill>
        <p:spPr>
          <a:xfrm>
            <a:off x="1713021" y="5825831"/>
            <a:ext cx="1067586" cy="181393"/>
          </a:xfrm>
          <a:prstGeom prst="rect">
            <a:avLst/>
          </a:prstGeom>
        </p:spPr>
      </p:pic>
      <p:sp>
        <p:nvSpPr>
          <p:cNvPr id="9" name="Dikdörtgen: Köşeleri Yuvarlatılmış 8">
            <a:extLst>
              <a:ext uri="{FF2B5EF4-FFF2-40B4-BE49-F238E27FC236}">
                <a16:creationId xmlns:a16="http://schemas.microsoft.com/office/drawing/2014/main" id="{8649658E-7FA9-4158-8242-096051DFE617}"/>
              </a:ext>
            </a:extLst>
          </p:cNvPr>
          <p:cNvSpPr/>
          <p:nvPr/>
        </p:nvSpPr>
        <p:spPr>
          <a:xfrm>
            <a:off x="1849581" y="5825607"/>
            <a:ext cx="999905" cy="1813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rtl="1"/>
            <a:r>
              <a:rPr kumimoji="0" lang="ar-SY" sz="1100" b="1" i="0" u="none" strike="noStrike" kern="0" cap="none" spc="0" normalizeH="0" baseline="0" noProof="0" dirty="0">
                <a:ln>
                  <a:noFill/>
                </a:ln>
                <a:solidFill>
                  <a:schemeClr val="bg1"/>
                </a:solidFill>
                <a:effectLst/>
                <a:uLnTx/>
                <a:uFillTx/>
                <a:latin typeface="Calibri"/>
                <a:ea typeface="+mj-ea"/>
                <a:cs typeface="Calibri"/>
              </a:rPr>
              <a:t>مشروع </a:t>
            </a:r>
            <a:r>
              <a:rPr kumimoji="0" lang="tr-TR" sz="1100" b="1" i="0" u="none" strike="noStrike" kern="0" cap="none" spc="0" normalizeH="0" baseline="0" noProof="0" dirty="0">
                <a:ln>
                  <a:noFill/>
                </a:ln>
                <a:solidFill>
                  <a:schemeClr val="bg1"/>
                </a:solidFill>
                <a:effectLst/>
                <a:uLnTx/>
                <a:uFillTx/>
                <a:latin typeface="Calibri"/>
                <a:ea typeface="+mj-ea"/>
                <a:cs typeface="Calibri"/>
              </a:rPr>
              <a:t>SIHHAT</a:t>
            </a:r>
            <a:endParaRPr kumimoji="0" lang="ar-SA" sz="1100" b="1" i="0" u="none" strike="noStrike" kern="0" cap="none" spc="0" normalizeH="0" baseline="0" noProof="0" dirty="0">
              <a:ln>
                <a:noFill/>
              </a:ln>
              <a:solidFill>
                <a:schemeClr val="bg1"/>
              </a:solidFill>
              <a:effectLst/>
              <a:uLnTx/>
              <a:uFillTx/>
              <a:latin typeface="Calibri"/>
              <a:ea typeface="+mj-ea"/>
              <a:cs typeface="Calibri"/>
            </a:endParaRPr>
          </a:p>
        </p:txBody>
      </p:sp>
      <p:sp>
        <p:nvSpPr>
          <p:cNvPr id="10" name="Başlık 1">
            <a:extLst>
              <a:ext uri="{FF2B5EF4-FFF2-40B4-BE49-F238E27FC236}">
                <a16:creationId xmlns:a16="http://schemas.microsoft.com/office/drawing/2014/main" id="{D218AD5D-F487-4161-B4C7-C7495D984873}"/>
              </a:ext>
            </a:extLst>
          </p:cNvPr>
          <p:cNvSpPr txBox="1">
            <a:spLocks/>
          </p:cNvSpPr>
          <p:nvPr/>
        </p:nvSpPr>
        <p:spPr>
          <a:xfrm>
            <a:off x="1178668" y="1790293"/>
            <a:ext cx="9781290" cy="581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598CD0"/>
                </a:solidFill>
                <a:latin typeface="+mj-lt"/>
                <a:ea typeface="+mj-ea"/>
                <a:cs typeface="+mj-cs"/>
              </a:defRPr>
            </a:lvl1pPr>
          </a:lstStyle>
          <a:p>
            <a:pPr algn="r" rtl="1"/>
            <a:r>
              <a:rPr lang="ar-SY" b="1" kern="0" dirty="0">
                <a:solidFill>
                  <a:schemeClr val="accent1">
                    <a:lumMod val="75000"/>
                  </a:schemeClr>
                </a:solidFill>
                <a:latin typeface="Calibri"/>
                <a:cs typeface="Calibri"/>
              </a:rPr>
              <a:t>ما هي العوامل البيئية؟</a:t>
            </a:r>
            <a:endParaRPr lang="tr-TR" altLang="en-US" b="1" dirty="0">
              <a:solidFill>
                <a:schemeClr val="accent1">
                  <a:lumMod val="75000"/>
                </a:schemeClr>
              </a:solidFill>
              <a:latin typeface="+mn-lt"/>
            </a:endParaRPr>
          </a:p>
        </p:txBody>
      </p:sp>
      <p:sp>
        <p:nvSpPr>
          <p:cNvPr id="11" name="object 4">
            <a:extLst>
              <a:ext uri="{FF2B5EF4-FFF2-40B4-BE49-F238E27FC236}">
                <a16:creationId xmlns:a16="http://schemas.microsoft.com/office/drawing/2014/main" id="{5D5B6AD5-9174-4F01-8FD0-E239BDFE0AA5}"/>
              </a:ext>
            </a:extLst>
          </p:cNvPr>
          <p:cNvSpPr txBox="1"/>
          <p:nvPr/>
        </p:nvSpPr>
        <p:spPr>
          <a:xfrm>
            <a:off x="1713021" y="2375494"/>
            <a:ext cx="9246937" cy="3124573"/>
          </a:xfrm>
          <a:prstGeom prst="rect">
            <a:avLst/>
          </a:prstGeom>
        </p:spPr>
        <p:txBody>
          <a:bodyPr vert="horz" wrap="square" lIns="0" tIns="137795" rIns="0" bIns="0" rtlCol="0">
            <a:spAutoFit/>
          </a:bodyPr>
          <a:lstStyle/>
          <a:p>
            <a:pPr marL="355600" marR="5080" indent="-342900" algn="just" rtl="1">
              <a:spcBef>
                <a:spcPts val="1200"/>
              </a:spcBef>
              <a:buFont typeface="Arial" panose="020B0604020202020204" pitchFamily="34" charset="0"/>
              <a:buChar char="•"/>
            </a:pPr>
            <a:r>
              <a:rPr lang="ar-SY" sz="2400" dirty="0">
                <a:cs typeface="Calibri"/>
              </a:rPr>
              <a:t>الظروف البيئية</a:t>
            </a:r>
          </a:p>
          <a:p>
            <a:pPr marL="355600" marR="5080" indent="-342900" algn="just" rtl="1">
              <a:spcBef>
                <a:spcPts val="1200"/>
              </a:spcBef>
              <a:buFont typeface="Arial" panose="020B0604020202020204" pitchFamily="34" charset="0"/>
              <a:buChar char="•"/>
            </a:pPr>
            <a:r>
              <a:rPr lang="ar-SY" sz="2400" dirty="0">
                <a:cs typeface="Calibri"/>
              </a:rPr>
              <a:t>القوانين</a:t>
            </a:r>
          </a:p>
          <a:p>
            <a:pPr marL="355600" marR="5080" indent="-342900" algn="just" rtl="1">
              <a:spcBef>
                <a:spcPts val="1200"/>
              </a:spcBef>
              <a:buFont typeface="Arial" panose="020B0604020202020204" pitchFamily="34" charset="0"/>
              <a:buChar char="•"/>
            </a:pPr>
            <a:r>
              <a:rPr lang="ar-SY" sz="2400" dirty="0">
                <a:cs typeface="Calibri"/>
              </a:rPr>
              <a:t>التطبيقات</a:t>
            </a:r>
          </a:p>
          <a:p>
            <a:pPr marL="355600" marR="5080" indent="-342900" algn="just" rtl="1">
              <a:spcBef>
                <a:spcPts val="1200"/>
              </a:spcBef>
              <a:buFont typeface="Arial" panose="020B0604020202020204" pitchFamily="34" charset="0"/>
              <a:buChar char="•"/>
            </a:pPr>
            <a:r>
              <a:rPr lang="ar-SY" sz="2400" dirty="0">
                <a:cs typeface="Calibri"/>
              </a:rPr>
              <a:t>قواعد المجتمع</a:t>
            </a:r>
          </a:p>
          <a:p>
            <a:pPr marL="355600" marR="5080" indent="-342900" algn="just" rtl="1">
              <a:spcBef>
                <a:spcPts val="1200"/>
              </a:spcBef>
              <a:buFont typeface="Arial" panose="020B0604020202020204" pitchFamily="34" charset="0"/>
              <a:buChar char="•"/>
            </a:pPr>
            <a:r>
              <a:rPr lang="ar-SY" sz="2400" dirty="0">
                <a:cs typeface="Calibri"/>
              </a:rPr>
              <a:t>الإعلانات (التشجيع على السلوك الخطير)</a:t>
            </a:r>
          </a:p>
          <a:p>
            <a:pPr marL="355600" marR="5080" indent="-342900" algn="just" rtl="1">
              <a:spcBef>
                <a:spcPts val="1200"/>
              </a:spcBef>
              <a:buFont typeface="Arial" panose="020B0604020202020204" pitchFamily="34" charset="0"/>
              <a:buChar char="•"/>
            </a:pPr>
            <a:r>
              <a:rPr lang="ar-SY" sz="2400" dirty="0">
                <a:cs typeface="Calibri"/>
              </a:rPr>
              <a:t>.....</a:t>
            </a:r>
          </a:p>
        </p:txBody>
      </p:sp>
    </p:spTree>
    <p:extLst>
      <p:ext uri="{BB962C8B-B14F-4D97-AF65-F5344CB8AC3E}">
        <p14:creationId xmlns:p14="http://schemas.microsoft.com/office/powerpoint/2010/main" val="358801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1347</TotalTime>
  <Words>3894</Words>
  <Application>Microsoft Office PowerPoint</Application>
  <PresentationFormat>Geniş ekran</PresentationFormat>
  <Paragraphs>526</Paragraphs>
  <Slides>52</Slides>
  <Notes>2</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52</vt:i4>
      </vt:variant>
    </vt:vector>
  </HeadingPairs>
  <TitlesOfParts>
    <vt:vector size="57" baseType="lpstr">
      <vt:lpstr>Arial</vt:lpstr>
      <vt:lpstr>Calibri</vt:lpstr>
      <vt:lpstr>Calibri Light</vt:lpstr>
      <vt:lpstr>Garamond</vt:lpstr>
      <vt:lpstr>Office Theme</vt:lpstr>
      <vt:lpstr>PowerPoint Sunusu</vt:lpstr>
      <vt:lpstr>PowerPoint Sunusu</vt:lpstr>
      <vt:lpstr>PowerPoint Sunusu</vt:lpstr>
      <vt:lpstr>لماذا هي مهمة؟</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Ramy Sheikh Muhammed</cp:lastModifiedBy>
  <cp:revision>92</cp:revision>
  <dcterms:created xsi:type="dcterms:W3CDTF">2020-11-02T08:42:42Z</dcterms:created>
  <dcterms:modified xsi:type="dcterms:W3CDTF">2021-11-29T19:06:10Z</dcterms:modified>
</cp:coreProperties>
</file>